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7" r:id="rId5"/>
    <p:sldId id="272" r:id="rId6"/>
    <p:sldId id="270" r:id="rId7"/>
    <p:sldId id="260" r:id="rId8"/>
    <p:sldId id="261" r:id="rId9"/>
    <p:sldId id="458" r:id="rId10"/>
    <p:sldId id="459" r:id="rId11"/>
    <p:sldId id="457" r:id="rId12"/>
    <p:sldId id="262" r:id="rId13"/>
    <p:sldId id="276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1380" autoAdjust="0"/>
  </p:normalViewPr>
  <p:slideViewPr>
    <p:cSldViewPr snapToGrid="0" showGuides="1">
      <p:cViewPr varScale="1">
        <p:scale>
          <a:sx n="64" d="100"/>
          <a:sy n="64" d="100"/>
        </p:scale>
        <p:origin x="2310" y="66"/>
      </p:cViewPr>
      <p:guideLst>
        <p:guide orient="horz" pos="2115"/>
        <p:guide pos="3817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 Hester" userId="d890653c-bc02-47e3-bb1d-ef611c30f3e5" providerId="ADAL" clId="{5D5111FF-6986-4B5B-A62B-7C87F4178CCA}"/>
    <pc:docChg chg="custSel modSld">
      <pc:chgData name="Susan Hester" userId="d890653c-bc02-47e3-bb1d-ef611c30f3e5" providerId="ADAL" clId="{5D5111FF-6986-4B5B-A62B-7C87F4178CCA}" dt="2024-05-03T03:51:37.516" v="0" actId="478"/>
      <pc:docMkLst>
        <pc:docMk/>
      </pc:docMkLst>
      <pc:sldChg chg="delSp">
        <pc:chgData name="Susan Hester" userId="d890653c-bc02-47e3-bb1d-ef611c30f3e5" providerId="ADAL" clId="{5D5111FF-6986-4B5B-A62B-7C87F4178CCA}" dt="2024-05-03T03:51:37.516" v="0" actId="478"/>
        <pc:sldMkLst>
          <pc:docMk/>
          <pc:sldMk cId="0" sldId="459"/>
        </pc:sldMkLst>
      </pc:sldChg>
    </pc:docChg>
  </pc:docChgLst>
  <pc:docChgLst>
    <pc:chgData name="Susan Hester" userId="d890653c-bc02-47e3-bb1d-ef611c30f3e5" providerId="ADAL" clId="{A38A6662-9172-4AAB-81A7-E953131E7ADD}"/>
    <pc:docChg chg="modSld">
      <pc:chgData name="Susan Hester" userId="d890653c-bc02-47e3-bb1d-ef611c30f3e5" providerId="ADAL" clId="{A38A6662-9172-4AAB-81A7-E953131E7ADD}" dt="2025-08-12T23:21:06.565" v="11" actId="6549"/>
      <pc:docMkLst>
        <pc:docMk/>
      </pc:docMkLst>
      <pc:sldChg chg="modNotesTx">
        <pc:chgData name="Susan Hester" userId="d890653c-bc02-47e3-bb1d-ef611c30f3e5" providerId="ADAL" clId="{A38A6662-9172-4AAB-81A7-E953131E7ADD}" dt="2025-08-12T23:20:06.410" v="0" actId="20577"/>
        <pc:sldMkLst>
          <pc:docMk/>
          <pc:sldMk cId="3503723699" sldId="257"/>
        </pc:sldMkLst>
      </pc:sldChg>
      <pc:sldChg chg="modNotesTx">
        <pc:chgData name="Susan Hester" userId="d890653c-bc02-47e3-bb1d-ef611c30f3e5" providerId="ADAL" clId="{A38A6662-9172-4AAB-81A7-E953131E7ADD}" dt="2025-08-12T23:21:06.565" v="11" actId="6549"/>
        <pc:sldMkLst>
          <pc:docMk/>
          <pc:sldMk cId="1561039680" sldId="260"/>
        </pc:sldMkLst>
      </pc:sldChg>
      <pc:sldChg chg="modNotesTx">
        <pc:chgData name="Susan Hester" userId="d890653c-bc02-47e3-bb1d-ef611c30f3e5" providerId="ADAL" clId="{A38A6662-9172-4AAB-81A7-E953131E7ADD}" dt="2025-08-12T23:20:25.480" v="4" actId="20577"/>
        <pc:sldMkLst>
          <pc:docMk/>
          <pc:sldMk cId="3904515772" sldId="261"/>
        </pc:sldMkLst>
      </pc:sldChg>
      <pc:sldChg chg="modNotesTx">
        <pc:chgData name="Susan Hester" userId="d890653c-bc02-47e3-bb1d-ef611c30f3e5" providerId="ADAL" clId="{A38A6662-9172-4AAB-81A7-E953131E7ADD}" dt="2025-08-12T23:20:32.486" v="6" actId="20577"/>
        <pc:sldMkLst>
          <pc:docMk/>
          <pc:sldMk cId="1514747109" sldId="262"/>
        </pc:sldMkLst>
      </pc:sldChg>
      <pc:sldChg chg="modNotesTx">
        <pc:chgData name="Susan Hester" userId="d890653c-bc02-47e3-bb1d-ef611c30f3e5" providerId="ADAL" clId="{A38A6662-9172-4AAB-81A7-E953131E7ADD}" dt="2025-08-12T23:20:55.124" v="10" actId="20577"/>
        <pc:sldMkLst>
          <pc:docMk/>
          <pc:sldMk cId="2417553413" sldId="270"/>
        </pc:sldMkLst>
      </pc:sldChg>
      <pc:sldChg chg="modNotesTx">
        <pc:chgData name="Susan Hester" userId="d890653c-bc02-47e3-bb1d-ef611c30f3e5" providerId="ADAL" clId="{A38A6662-9172-4AAB-81A7-E953131E7ADD}" dt="2025-08-12T23:20:15.782" v="1" actId="20577"/>
        <pc:sldMkLst>
          <pc:docMk/>
          <pc:sldMk cId="4176820637" sldId="272"/>
        </pc:sldMkLst>
      </pc:sldChg>
      <pc:sldChg chg="modNotesTx">
        <pc:chgData name="Susan Hester" userId="d890653c-bc02-47e3-bb1d-ef611c30f3e5" providerId="ADAL" clId="{A38A6662-9172-4AAB-81A7-E953131E7ADD}" dt="2025-08-12T23:20:35.178" v="7" actId="20577"/>
        <pc:sldMkLst>
          <pc:docMk/>
          <pc:sldMk cId="3210890764" sldId="457"/>
        </pc:sldMkLst>
      </pc:sldChg>
      <pc:sldChg chg="modNotesTx">
        <pc:chgData name="Susan Hester" userId="d890653c-bc02-47e3-bb1d-ef611c30f3e5" providerId="ADAL" clId="{A38A6662-9172-4AAB-81A7-E953131E7ADD}" dt="2025-08-12T23:20:28.201" v="5" actId="20577"/>
        <pc:sldMkLst>
          <pc:docMk/>
          <pc:sldMk cId="2800557003" sldId="458"/>
        </pc:sldMkLst>
      </pc:sldChg>
      <pc:sldChg chg="modNotesTx">
        <pc:chgData name="Susan Hester" userId="d890653c-bc02-47e3-bb1d-ef611c30f3e5" providerId="ADAL" clId="{A38A6662-9172-4AAB-81A7-E953131E7ADD}" dt="2025-08-12T23:20:44.607" v="8" actId="20577"/>
        <pc:sldMkLst>
          <pc:docMk/>
          <pc:sldMk cId="0" sldId="4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43F4B-9B9B-4A06-876C-2C9952777639}" type="datetimeFigureOut">
              <a:rPr lang="en-AU" smtClean="0"/>
              <a:t>13/08/2025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AC80B-E3A2-46EA-A555-C5BA1C3DB6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633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AC80B-E3A2-46EA-A555-C5BA1C3DB63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787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UNE 2009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3B246A0-653B-4DBB-BDB7-9B53936B67FF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aseline="0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656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AC80B-E3A2-46EA-A555-C5BA1C3DB635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9058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EDC33-FF65-4363-B31C-5593CB98A23A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5896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B1E40-3A76-4150-AAE4-33DAD784697A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0880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525" y="1350963"/>
            <a:ext cx="6481763" cy="3646487"/>
          </a:xfrm>
          <a:ln cap="flat">
            <a:miter lim="800000"/>
            <a:headEnd type="none" w="med" len="med"/>
            <a:tailEnd type="none" w="med" len="med"/>
          </a:ln>
        </p:spPr>
      </p:sp>
      <p:sp>
        <p:nvSpPr>
          <p:cNvPr id="6147" name="Notes Placeholder 2"/>
          <p:cNvSpPr>
            <a:spLocks noGrp="1" noChangeArrowheads="1"/>
          </p:cNvSpPr>
          <p:nvPr>
            <p:ph type="body" idx="1"/>
          </p:nvPr>
        </p:nvSpPr>
        <p:spPr>
          <a:xfrm>
            <a:off x="675521" y="5199355"/>
            <a:ext cx="5404160" cy="5148449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AU" altLang="en-US" dirty="0"/>
          </a:p>
        </p:txBody>
      </p:sp>
      <p:sp>
        <p:nvSpPr>
          <p:cNvPr id="6148" name="Slide Number Placeholder 3"/>
          <p:cNvSpPr>
            <a:spLocks noChangeArrowheads="1"/>
          </p:cNvSpPr>
          <p:nvPr/>
        </p:nvSpPr>
        <p:spPr bwMode="auto">
          <a:xfrm>
            <a:off x="3796674" y="11154605"/>
            <a:ext cx="2905362" cy="58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buSzPct val="100000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SzPct val="100000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SzPct val="100000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SzPct val="100000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SzPct val="100000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1FF7CBF2-729A-433F-998A-0F761B89970C}" type="slidenum">
              <a:rPr lang="en-AU" altLang="en-US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4</a:t>
            </a:fld>
            <a:endParaRPr lang="en-AU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279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A3307-2279-4C11-BEAE-1233049B53AF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6874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EDC33-FF65-4363-B31C-5593CB98A23A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533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>
            <a:extLst>
              <a:ext uri="{FF2B5EF4-FFF2-40B4-BE49-F238E27FC236}">
                <a16:creationId xmlns:a16="http://schemas.microsoft.com/office/drawing/2014/main" id="{D89C594F-C799-4CA2-8C9E-7D37B8568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 lIns="80275" tIns="40138" rIns="80275" bIns="40138"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89013" lvl="2" indent="0" fontAlgn="base">
              <a:spcBef>
                <a:spcPts val="600"/>
              </a:spcBef>
              <a:spcAft>
                <a:spcPts val="600"/>
              </a:spcAft>
              <a:buClr>
                <a:srgbClr val="002850"/>
              </a:buClr>
              <a:buSzPct val="100000"/>
              <a:buNone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F6E8D-EC04-468F-9295-05F6DA5CB52C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3355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AC80B-E3A2-46EA-A555-C5BA1C3DB635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2266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0F79B-2B65-49E0-9B02-F1E35D31B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9BF8AE-EF00-43FF-B803-5B58BD2B0D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B0618-8113-4AB6-8FD6-B352A6A1F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B2E6-1195-4D22-9340-5889CDD5DCC8}" type="datetimeFigureOut">
              <a:rPr lang="en-AU" smtClean="0"/>
              <a:t>13/08/2025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A4F08-4B10-4572-84C3-865F0FCA4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B56C0-6607-4DA9-AA87-B77558383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F0E-F7C7-40C0-BF18-AF104DF5AA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6535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EBEEB-EBAD-4590-BDE5-CBC82470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05C795-D908-4713-B024-9EB97B11E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F06E5-17AA-4D66-91A2-9C2E5544E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B2E6-1195-4D22-9340-5889CDD5DCC8}" type="datetimeFigureOut">
              <a:rPr lang="en-AU" smtClean="0"/>
              <a:t>13/08/2025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C0023-21A0-4335-BDAC-D7CBB3FA5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9A047-AA15-41F5-AD36-5738605E5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F0E-F7C7-40C0-BF18-AF104DF5AA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0229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77FD55-C1A4-47FF-87FD-3CA184F47B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CA58E-2EFA-4DA8-9806-041193BB4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9FE8D-8BC2-4F3B-9D97-D16E9A4AA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B2E6-1195-4D22-9340-5889CDD5DCC8}" type="datetimeFigureOut">
              <a:rPr lang="en-AU" smtClean="0"/>
              <a:t>13/08/2025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33CAA-5C8B-4260-927E-7A4C3F0EF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6B836-3FC1-427D-8053-29B8A1B9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F0E-F7C7-40C0-BF18-AF104DF5AA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3195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2AE7B-DE20-4911-8114-DD7AF1663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FB218-FB3B-41E7-8027-11605E1FF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6973F-A434-4241-9451-CF45809EB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B2E6-1195-4D22-9340-5889CDD5DCC8}" type="datetimeFigureOut">
              <a:rPr lang="en-AU" smtClean="0"/>
              <a:t>13/08/2025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81ACB-C18F-473A-8706-27AA393D2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02E61-F161-45F4-9B8C-05ACD225D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F0E-F7C7-40C0-BF18-AF104DF5AA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9928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89C82-5457-418B-BEDF-AB01791F8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AE63E-B3E8-48D2-B212-2B6195DBF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9AEE6-4FDF-4BFB-9014-17E3AF01E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B2E6-1195-4D22-9340-5889CDD5DCC8}" type="datetimeFigureOut">
              <a:rPr lang="en-AU" smtClean="0"/>
              <a:t>13/08/2025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E0651-544F-41F4-9D56-A3F940BA5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F7B3A-0B72-4D99-A2FA-E2C90956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F0E-F7C7-40C0-BF18-AF104DF5AA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755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7339D-A0F6-4126-8053-E5DC54913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F0B83-34FA-4037-8C3E-463F9D2078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5D5DA-E816-4189-9029-91EEE9F01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72FC9-0AFC-4D5F-8237-DAA7D395E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B2E6-1195-4D22-9340-5889CDD5DCC8}" type="datetimeFigureOut">
              <a:rPr lang="en-AU" smtClean="0"/>
              <a:t>13/08/2025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D8CE2-02BB-465A-A9C3-9A5B275E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D5C53A-0DC4-4321-B289-A61E43CC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F0E-F7C7-40C0-BF18-AF104DF5AA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403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57890-3C1F-4367-9005-F80D70A26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2FC5C-0F39-4F38-888F-2B70BBB72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FD5F6D-C8B8-4A17-9BD0-F4A72C205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A46D95-6CCB-4C81-91BA-3A1275F059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5ADFD5-3D92-4545-A40A-13D88FAF9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9F249E-D3A4-437D-BE61-248569F65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B2E6-1195-4D22-9340-5889CDD5DCC8}" type="datetimeFigureOut">
              <a:rPr lang="en-AU" smtClean="0"/>
              <a:t>13/08/2025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FFC18D-A1AA-46CC-8B18-FEDC4CDA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0A124E-4262-420A-9057-194D82F75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F0E-F7C7-40C0-BF18-AF104DF5AA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7178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B0F6A-D3D5-43FA-8F91-E15F75EF4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9D2BF9-361F-4283-AFB5-73FD32F2D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B2E6-1195-4D22-9340-5889CDD5DCC8}" type="datetimeFigureOut">
              <a:rPr lang="en-AU" smtClean="0"/>
              <a:t>13/08/2025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DEF28-F619-4432-B00C-0CB90C896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655441-6BBC-449D-928A-6D779D14C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F0E-F7C7-40C0-BF18-AF104DF5AA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7388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A53D64-7ADD-4162-BDC1-BE2A470E3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B2E6-1195-4D22-9340-5889CDD5DCC8}" type="datetimeFigureOut">
              <a:rPr lang="en-AU" smtClean="0"/>
              <a:t>13/08/2025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F75FAD-458F-425C-B72C-6EDF47DC4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5D371-D730-441E-8550-F617BA5E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F0E-F7C7-40C0-BF18-AF104DF5AA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955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1E94D-DF82-4C8C-AEB7-385F83EE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6FDF9-EE06-40A2-9326-8A8CD1FA4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68339-F5EA-4785-A6C5-CC4CC9172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60962-A21F-4CCD-AF7A-BE4822AD3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B2E6-1195-4D22-9340-5889CDD5DCC8}" type="datetimeFigureOut">
              <a:rPr lang="en-AU" smtClean="0"/>
              <a:t>13/08/2025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E7002B-6C86-4E60-A453-85D492C24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9E3B1-FA0B-4FCE-94F7-F1063C403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F0E-F7C7-40C0-BF18-AF104DF5AA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922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45E6-2F72-4123-A38F-A2B86249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D73766-1F10-4A3C-902F-2423645CC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B21C9-C3C1-43E3-AC60-BA76410C8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36D4F-0C11-4B74-AAF2-3CAD30274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B2E6-1195-4D22-9340-5889CDD5DCC8}" type="datetimeFigureOut">
              <a:rPr lang="en-AU" smtClean="0"/>
              <a:t>13/08/2025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7167EE-2A26-4233-829F-4EC2F8C6E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BE5A04-ED7A-4015-B8A0-29A64D96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F0E-F7C7-40C0-BF18-AF104DF5AA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884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297AB1-5B96-4A23-801A-FF88E0630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F0FC6-F12D-459E-9612-F52DC3B77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E8FFC-40C0-4E69-BD19-9B0D7662D1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FB2E6-1195-4D22-9340-5889CDD5DCC8}" type="datetimeFigureOut">
              <a:rPr lang="en-AU" smtClean="0"/>
              <a:t>13/08/2025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37826-922D-468F-B0EA-1050424D5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03CCD-AD30-42F0-9269-6F694E923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EFF0E-F7C7-40C0-BF18-AF104DF5AA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337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towardsdatascience.com/what-data-scientists-should-know-about-game-theory-types-of-games-2ecc616ea725" TargetMode="External"/><Relationship Id="rId3" Type="http://schemas.openxmlformats.org/officeDocument/2006/relationships/hyperlink" Target="https://doi.org/10.1111/risa.13620" TargetMode="External"/><Relationship Id="rId7" Type="http://schemas.openxmlformats.org/officeDocument/2006/relationships/hyperlink" Target="https://mbacc.com.au/2018/04/18/tax-stats-reveal-the-state-of-the-australian-community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arinepests.gov.au/pests/identify/northern-pacific-seastar" TargetMode="External"/><Relationship Id="rId5" Type="http://schemas.openxmlformats.org/officeDocument/2006/relationships/hyperlink" Target="https://www.larthur.com.au/biosecurity-and-customs.html" TargetMode="External"/><Relationship Id="rId4" Type="http://schemas.openxmlformats.org/officeDocument/2006/relationships/hyperlink" Target="https://www.logupdateafrica.com/three-real-solutions-for-shortage-of-air-capacity-for-flowers-aviation" TargetMode="External"/><Relationship Id="rId9" Type="http://schemas.openxmlformats.org/officeDocument/2006/relationships/hyperlink" Target="https://www.brisbanetimes.com.au/national/queensland/what-panama-disease-tr4-means-for-australias-bananas-20151207-glh8uw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jpg"/><Relationship Id="rId21" Type="http://schemas.openxmlformats.org/officeDocument/2006/relationships/image" Target="../media/image23.svg"/><Relationship Id="rId7" Type="http://schemas.openxmlformats.org/officeDocument/2006/relationships/image" Target="../media/image9.jpg"/><Relationship Id="rId12" Type="http://schemas.openxmlformats.org/officeDocument/2006/relationships/image" Target="../media/image14.svg"/><Relationship Id="rId17" Type="http://schemas.openxmlformats.org/officeDocument/2006/relationships/image" Target="../media/image19.jpg"/><Relationship Id="rId25" Type="http://schemas.openxmlformats.org/officeDocument/2006/relationships/image" Target="../media/image27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jp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jpg"/><Relationship Id="rId15" Type="http://schemas.openxmlformats.org/officeDocument/2006/relationships/image" Target="../media/image17.jpg"/><Relationship Id="rId23" Type="http://schemas.openxmlformats.org/officeDocument/2006/relationships/image" Target="../media/image25.svg"/><Relationship Id="rId10" Type="http://schemas.openxmlformats.org/officeDocument/2006/relationships/image" Target="../media/image12.jpg"/><Relationship Id="rId19" Type="http://schemas.openxmlformats.org/officeDocument/2006/relationships/image" Target="../media/image21.svg"/><Relationship Id="rId4" Type="http://schemas.openxmlformats.org/officeDocument/2006/relationships/image" Target="../media/image6.jpg"/><Relationship Id="rId9" Type="http://schemas.openxmlformats.org/officeDocument/2006/relationships/image" Target="../media/image11.png"/><Relationship Id="rId14" Type="http://schemas.openxmlformats.org/officeDocument/2006/relationships/image" Target="../media/image16.svg"/><Relationship Id="rId2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24.png"/><Relationship Id="rId18" Type="http://schemas.openxmlformats.org/officeDocument/2006/relationships/image" Target="../media/image16.svg"/><Relationship Id="rId26" Type="http://schemas.openxmlformats.org/officeDocument/2006/relationships/image" Target="../media/image18.jpg"/><Relationship Id="rId3" Type="http://schemas.openxmlformats.org/officeDocument/2006/relationships/image" Target="../media/image5.jpg"/><Relationship Id="rId21" Type="http://schemas.openxmlformats.org/officeDocument/2006/relationships/image" Target="../media/image26.png"/><Relationship Id="rId7" Type="http://schemas.openxmlformats.org/officeDocument/2006/relationships/image" Target="../media/image11.png"/><Relationship Id="rId12" Type="http://schemas.openxmlformats.org/officeDocument/2006/relationships/image" Target="../media/image23.svg"/><Relationship Id="rId17" Type="http://schemas.openxmlformats.org/officeDocument/2006/relationships/image" Target="../media/image15.png"/><Relationship Id="rId25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.svg"/><Relationship Id="rId20" Type="http://schemas.openxmlformats.org/officeDocument/2006/relationships/image" Target="../media/image31.svg"/><Relationship Id="rId29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22.png"/><Relationship Id="rId24" Type="http://schemas.openxmlformats.org/officeDocument/2006/relationships/image" Target="../media/image7.jpg"/><Relationship Id="rId5" Type="http://schemas.openxmlformats.org/officeDocument/2006/relationships/image" Target="../media/image9.jpg"/><Relationship Id="rId15" Type="http://schemas.openxmlformats.org/officeDocument/2006/relationships/image" Target="../media/image13.png"/><Relationship Id="rId23" Type="http://schemas.openxmlformats.org/officeDocument/2006/relationships/image" Target="../media/image17.jpg"/><Relationship Id="rId28" Type="http://schemas.openxmlformats.org/officeDocument/2006/relationships/image" Target="../media/image33.svg"/><Relationship Id="rId10" Type="http://schemas.openxmlformats.org/officeDocument/2006/relationships/image" Target="../media/image21.svg"/><Relationship Id="rId19" Type="http://schemas.openxmlformats.org/officeDocument/2006/relationships/image" Target="../media/image30.png"/><Relationship Id="rId4" Type="http://schemas.openxmlformats.org/officeDocument/2006/relationships/image" Target="../media/image6.jpg"/><Relationship Id="rId9" Type="http://schemas.openxmlformats.org/officeDocument/2006/relationships/image" Target="../media/image20.png"/><Relationship Id="rId14" Type="http://schemas.openxmlformats.org/officeDocument/2006/relationships/image" Target="../media/image25.svg"/><Relationship Id="rId22" Type="http://schemas.openxmlformats.org/officeDocument/2006/relationships/image" Target="../media/image27.svg"/><Relationship Id="rId27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5A600CA-CD05-4BEF-8C5A-BB4C7A4A0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3" y="3009322"/>
            <a:ext cx="2153134" cy="449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3600"/>
              </a:lnSpc>
              <a:buSzPct val="100000"/>
            </a:pPr>
            <a:r>
              <a:rPr lang="en-AU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 panose="020B0602030504020204" pitchFamily="34" charset="0"/>
              </a:rPr>
              <a:t>Susie Hester </a:t>
            </a:r>
          </a:p>
          <a:p>
            <a:pPr>
              <a:lnSpc>
                <a:spcPts val="3600"/>
              </a:lnSpc>
              <a:buSzPct val="100000"/>
            </a:pPr>
            <a:endParaRPr lang="en-AU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  <a:p>
            <a:pPr>
              <a:lnSpc>
                <a:spcPts val="3600"/>
              </a:lnSpc>
              <a:buSzPct val="100000"/>
            </a:pPr>
            <a:endParaRPr lang="en-AU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3" name="TextBox 15">
            <a:extLst>
              <a:ext uri="{FF2B5EF4-FFF2-40B4-BE49-F238E27FC236}">
                <a16:creationId xmlns:a16="http://schemas.microsoft.com/office/drawing/2014/main" id="{DBAA5A97-D606-4BD7-B1C3-560DCC23A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3" y="3987378"/>
            <a:ext cx="2872617" cy="81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r>
              <a:rPr lang="en-AU" altLang="en-US" sz="1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 panose="020B0602030504020204" pitchFamily="34" charset="0"/>
              </a:rPr>
              <a:t>Presentation to ICBI 2023 </a:t>
            </a:r>
            <a:br>
              <a:rPr lang="en-AU" altLang="en-US" sz="1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 panose="020B0602030504020204" pitchFamily="34" charset="0"/>
              </a:rPr>
            </a:br>
            <a:r>
              <a:rPr lang="en-AU" altLang="en-US" sz="1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 panose="020B0602030504020204" pitchFamily="34" charset="0"/>
              </a:rPr>
              <a:t>1-4 May 2023, Christchurch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0354B7E-75BF-4FF7-8B87-0B3072E35EE0}"/>
              </a:ext>
            </a:extLst>
          </p:cNvPr>
          <p:cNvCxnSpPr>
            <a:cxnSpLocks/>
          </p:cNvCxnSpPr>
          <p:nvPr/>
        </p:nvCxnSpPr>
        <p:spPr>
          <a:xfrm>
            <a:off x="1077084" y="2912676"/>
            <a:ext cx="5040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9501524-913A-481F-BC6E-0C7ECE7D4A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28431" r="13111" b="44117"/>
          <a:stretch/>
        </p:blipFill>
        <p:spPr>
          <a:xfrm>
            <a:off x="2437771" y="4958459"/>
            <a:ext cx="2319260" cy="11937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6C0AF8-C5BE-47C9-8278-E8D5CAD710A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83" y="5000046"/>
            <a:ext cx="1085215" cy="108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2478DA-68FD-43E6-8E99-3EA428C9B42C}"/>
              </a:ext>
            </a:extLst>
          </p:cNvPr>
          <p:cNvSpPr/>
          <p:nvPr/>
        </p:nvSpPr>
        <p:spPr>
          <a:xfrm>
            <a:off x="6786856" y="4045862"/>
            <a:ext cx="458905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800" dirty="0">
                <a:solidFill>
                  <a:schemeClr val="bg1"/>
                </a:solidFill>
              </a:rPr>
              <a:t>https://citrusaustralia.com.au/news/latest-news/xylella-a-global-threat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1C8B0A-CC1C-4332-BE19-645A754DA1CD}"/>
              </a:ext>
            </a:extLst>
          </p:cNvPr>
          <p:cNvSpPr txBox="1"/>
          <p:nvPr/>
        </p:nvSpPr>
        <p:spPr>
          <a:xfrm>
            <a:off x="1077083" y="1302673"/>
            <a:ext cx="5223239" cy="146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/>
          <a:lstStyle>
            <a:defPPr>
              <a:defRPr lang="en-US"/>
            </a:defPPr>
            <a:lvl1pPr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SzPct val="100000"/>
              <a:defRPr sz="3200" b="1">
                <a:solidFill>
                  <a:srgbClr val="002850"/>
                </a:solidFill>
                <a:latin typeface="Cambria" panose="020405030504060302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en-AU" dirty="0">
                <a:solidFill>
                  <a:srgbClr val="094183"/>
                </a:solidFill>
                <a:latin typeface="Georgia"/>
                <a:ea typeface="+mj-ea"/>
                <a:cs typeface="+mj-cs"/>
              </a:rPr>
              <a:t>Funding biosecurity systems efficiently, fairly and sustainably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537E96A-5236-46AE-B095-A93FAA96D8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9" r="16703"/>
          <a:stretch/>
        </p:blipFill>
        <p:spPr>
          <a:xfrm>
            <a:off x="6575795" y="1302677"/>
            <a:ext cx="5142440" cy="4780973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86AE6F4-79FB-4074-8294-E8C861389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3" y="3397285"/>
            <a:ext cx="5223239" cy="423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3600"/>
              </a:lnSpc>
              <a:buSzPct val="100000"/>
            </a:pPr>
            <a:r>
              <a:rPr lang="en-AU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 panose="020B0602030504020204" pitchFamily="34" charset="0"/>
              </a:rPr>
              <a:t>Gary Stoneham &amp; Arthur Campbell </a:t>
            </a:r>
          </a:p>
          <a:p>
            <a:pPr>
              <a:lnSpc>
                <a:spcPts val="3600"/>
              </a:lnSpc>
              <a:buSzPct val="100000"/>
            </a:pPr>
            <a:endParaRPr lang="en-AU" altLang="en-US" sz="1400" b="1" cap="small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pic>
        <p:nvPicPr>
          <p:cNvPr id="18" name="Picture 16" descr="UNE logo09">
            <a:extLst>
              <a:ext uri="{FF2B5EF4-FFF2-40B4-BE49-F238E27FC236}">
                <a16:creationId xmlns:a16="http://schemas.microsoft.com/office/drawing/2014/main" id="{92EA357C-EEA9-43A3-AA16-51021A4BC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2504" y="4999070"/>
            <a:ext cx="1084580" cy="108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0457D6D-7260-43AE-BA91-52BFCF2A52CE}"/>
              </a:ext>
            </a:extLst>
          </p:cNvPr>
          <p:cNvSpPr/>
          <p:nvPr/>
        </p:nvSpPr>
        <p:spPr>
          <a:xfrm>
            <a:off x="6575795" y="5837429"/>
            <a:ext cx="42671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dirty="0"/>
              <a:t>https://www.thomasnet.com/insights/container-shipping-by-the-numbers/</a:t>
            </a:r>
          </a:p>
        </p:txBody>
      </p:sp>
    </p:spTree>
    <p:extLst>
      <p:ext uri="{BB962C8B-B14F-4D97-AF65-F5344CB8AC3E}">
        <p14:creationId xmlns:p14="http://schemas.microsoft.com/office/powerpoint/2010/main" val="3503723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809251" y="1589766"/>
            <a:ext cx="4218208" cy="430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  <a:buFontTx/>
              <a:buChar char="•"/>
            </a:pPr>
            <a:r>
              <a:rPr lang="en-AU" sz="2400" dirty="0">
                <a:latin typeface="Cambria" panose="02040503050406030204" pitchFamily="18" charset="0"/>
                <a:ea typeface="MS PGothic" panose="020B0600070205080204" pitchFamily="34" charset="-128"/>
              </a:rPr>
              <a:t>Peter Wilkinson, Tim Carew (DAFF)</a:t>
            </a:r>
          </a:p>
          <a:p>
            <a:pPr eaLnBrk="1" hangingPunct="1">
              <a:spcBef>
                <a:spcPct val="60000"/>
              </a:spcBef>
              <a:buFontTx/>
              <a:buChar char="•"/>
            </a:pPr>
            <a:r>
              <a:rPr lang="en-AU" sz="2400" dirty="0">
                <a:latin typeface="Cambria" panose="02040503050406030204" pitchFamily="18" charset="0"/>
                <a:ea typeface="MS PGothic" panose="020B0600070205080204" pitchFamily="34" charset="-128"/>
              </a:rPr>
              <a:t>Dan Presser, Rachelle Clarke, Holly Blackwood, Connie de Marco (DAFF)</a:t>
            </a:r>
          </a:p>
          <a:p>
            <a:pPr eaLnBrk="1" hangingPunct="1">
              <a:spcBef>
                <a:spcPct val="60000"/>
              </a:spcBef>
              <a:buFontTx/>
              <a:buChar char="•"/>
            </a:pPr>
            <a:r>
              <a:rPr lang="en-AU" sz="2400" dirty="0">
                <a:latin typeface="Cambria" panose="02040503050406030204" pitchFamily="18" charset="0"/>
                <a:ea typeface="MS PGothic" panose="020B0600070205080204" pitchFamily="34" charset="-128"/>
              </a:rPr>
              <a:t>Eugene Georgiades </a:t>
            </a:r>
          </a:p>
          <a:p>
            <a:pPr eaLnBrk="1" hangingPunct="1">
              <a:spcBef>
                <a:spcPct val="60000"/>
              </a:spcBef>
              <a:buFontTx/>
              <a:buChar char="•"/>
            </a:pPr>
            <a:r>
              <a:rPr lang="en-AU" sz="2400" dirty="0">
                <a:latin typeface="Cambria" panose="02040503050406030204" pitchFamily="18" charset="0"/>
                <a:ea typeface="MS PGothic" panose="020B0600070205080204" pitchFamily="34" charset="-128"/>
              </a:rPr>
              <a:t>The University of New England, Armidale</a:t>
            </a:r>
          </a:p>
          <a:p>
            <a:pPr eaLnBrk="1" hangingPunct="1">
              <a:spcBef>
                <a:spcPct val="60000"/>
              </a:spcBef>
              <a:buFontTx/>
              <a:buChar char="•"/>
            </a:pPr>
            <a:endParaRPr lang="en-AU" sz="2400" dirty="0">
              <a:latin typeface="Cambria" panose="02040503050406030204" pitchFamily="18" charset="0"/>
              <a:ea typeface="MS PGothic" panose="020B0600070205080204" pitchFamily="34" charset="-128"/>
            </a:endParaRPr>
          </a:p>
        </p:txBody>
      </p:sp>
      <p:pic>
        <p:nvPicPr>
          <p:cNvPr id="15" name="Picture 2" descr="C:\My Pictures\Susie-work\Rosebery Nov 2014\IMG_2060.JPG"/>
          <p:cNvPicPr>
            <a:picLocks noChangeAspect="1" noChangeArrowheads="1"/>
          </p:cNvPicPr>
          <p:nvPr/>
        </p:nvPicPr>
        <p:blipFill rotWithShape="1">
          <a:blip r:embed="rId3" cstate="print"/>
          <a:srcRect l="24824" t="21968" r="45221" b="10870"/>
          <a:stretch/>
        </p:blipFill>
        <p:spPr bwMode="auto">
          <a:xfrm>
            <a:off x="1897039" y="1553834"/>
            <a:ext cx="2263818" cy="3806855"/>
          </a:xfrm>
          <a:prstGeom prst="rect">
            <a:avLst/>
          </a:prstGeom>
          <a:noFill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850EB36-DE40-44D9-B4FC-D9B465670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934" y="503344"/>
            <a:ext cx="103894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AU" altLang="en-US" sz="3200" b="1" dirty="0">
                <a:solidFill>
                  <a:srgbClr val="094183"/>
                </a:solidFill>
                <a:latin typeface="Georgia"/>
                <a:ea typeface="+mj-ea"/>
                <a:cs typeface="+mj-cs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471568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0E3592E-1D0F-418D-BDDA-E63239BBC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934" y="503344"/>
            <a:ext cx="103894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AU" altLang="en-US" sz="3200" b="1" dirty="0">
                <a:solidFill>
                  <a:srgbClr val="094183"/>
                </a:solidFill>
                <a:latin typeface="Georgia"/>
                <a:ea typeface="+mj-ea"/>
                <a:cs typeface="+mj-cs"/>
              </a:rPr>
              <a:t>Sources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58B6C7-3E31-4CBB-AFE5-00524B77221E}"/>
              </a:ext>
            </a:extLst>
          </p:cNvPr>
          <p:cNvSpPr/>
          <p:nvPr/>
        </p:nvSpPr>
        <p:spPr>
          <a:xfrm>
            <a:off x="1073934" y="1061135"/>
            <a:ext cx="1059736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Cambria" panose="02040503050406030204" pitchFamily="18" charset="0"/>
                <a:ea typeface="Cambria" panose="02040503050406030204" pitchFamily="18" charset="0"/>
              </a:rPr>
              <a:t>Stoneham, G., Hester, S.M., Li, J., Zhou, R. and Chaudhry, A. </a:t>
            </a:r>
            <a:r>
              <a:rPr lang="en-AU" sz="2400" b="1" dirty="0">
                <a:latin typeface="Cambria" panose="02040503050406030204" pitchFamily="18" charset="0"/>
                <a:ea typeface="Cambria" panose="02040503050406030204" pitchFamily="18" charset="0"/>
              </a:rPr>
              <a:t>2021</a:t>
            </a:r>
            <a:r>
              <a:rPr lang="en-AU" sz="2400" dirty="0">
                <a:latin typeface="Cambria" panose="02040503050406030204" pitchFamily="18" charset="0"/>
                <a:ea typeface="Cambria" panose="02040503050406030204" pitchFamily="18" charset="0"/>
              </a:rPr>
              <a:t> The boundary of the market for biosecurity risk insurance. </a:t>
            </a:r>
            <a:r>
              <a:rPr lang="en-AU" sz="2400" b="1" dirty="0">
                <a:latin typeface="Cambria" panose="02040503050406030204" pitchFamily="18" charset="0"/>
                <a:ea typeface="Cambria" panose="02040503050406030204" pitchFamily="18" charset="0"/>
              </a:rPr>
              <a:t>Risk Analysis,</a:t>
            </a:r>
            <a:r>
              <a:rPr lang="en-AU" sz="2400" dirty="0">
                <a:latin typeface="Cambria" panose="02040503050406030204" pitchFamily="18" charset="0"/>
                <a:ea typeface="Cambria" panose="02040503050406030204" pitchFamily="18" charset="0"/>
              </a:rPr>
              <a:t> 41(8), 1447-1462. </a:t>
            </a:r>
            <a:r>
              <a:rPr lang="en-AU" sz="2400" u="sng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https://doi.org/10.1111/risa.13620</a:t>
            </a:r>
            <a:endParaRPr lang="en-AU" sz="2400" dirty="0">
              <a:latin typeface="Cambria" panose="02040503050406030204" pitchFamily="18" charset="0"/>
              <a:ea typeface="Cambria" panose="02040503050406030204" pitchFamily="18" charset="0"/>
              <a:hlinkClick r:id="rId4"/>
            </a:endParaRPr>
          </a:p>
          <a:p>
            <a:endParaRPr lang="en-AU" dirty="0">
              <a:latin typeface="Cambria" panose="02040503050406030204" pitchFamily="18" charset="0"/>
              <a:ea typeface="Cambria" panose="02040503050406030204" pitchFamily="18" charset="0"/>
              <a:hlinkClick r:id="rId4"/>
            </a:endParaRPr>
          </a:p>
          <a:p>
            <a:r>
              <a:rPr lang="en-AU" sz="2400" dirty="0">
                <a:latin typeface="Cambria" panose="02040503050406030204" pitchFamily="18" charset="0"/>
                <a:ea typeface="Cambria" panose="02040503050406030204" pitchFamily="18" charset="0"/>
              </a:rPr>
              <a:t>Pictures:</a:t>
            </a:r>
            <a:endParaRPr lang="en-AU" sz="2400" dirty="0">
              <a:latin typeface="Cambria" panose="02040503050406030204" pitchFamily="18" charset="0"/>
              <a:ea typeface="Cambria" panose="02040503050406030204" pitchFamily="18" charset="0"/>
              <a:hlinkClick r:id="rId4"/>
            </a:endParaRPr>
          </a:p>
          <a:p>
            <a:r>
              <a:rPr lang="en-AU" dirty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https://www.logupdateafrica.com/three-real-solutions-for-shortage-of-air-capacity-for-flowers-aviation</a:t>
            </a:r>
            <a:endParaRPr lang="en-A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AU" dirty="0"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https://www.larthur.com.au/biosecurity-and-customs.html</a:t>
            </a:r>
            <a:endParaRPr lang="en-A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AU" dirty="0">
                <a:latin typeface="Cambria" panose="02040503050406030204" pitchFamily="18" charset="0"/>
                <a:ea typeface="Cambria" panose="02040503050406030204" pitchFamily="18" charset="0"/>
                <a:hlinkClick r:id="rId6"/>
              </a:rPr>
              <a:t>https://www.marinepests.gov.au/pests/identify/northern-pacific-seastar</a:t>
            </a:r>
            <a:endParaRPr lang="en-A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AU" dirty="0">
                <a:latin typeface="Cambria" panose="02040503050406030204" pitchFamily="18" charset="0"/>
                <a:ea typeface="Cambria" panose="02040503050406030204" pitchFamily="18" charset="0"/>
                <a:hlinkClick r:id="rId7"/>
              </a:rPr>
              <a:t>https://mbacc.com.au/2018/04/18/tax-stats-reveal-the-state-of-the-australian-community/</a:t>
            </a:r>
            <a:endParaRPr lang="en-A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AU" dirty="0">
                <a:latin typeface="Cambria" panose="02040503050406030204" pitchFamily="18" charset="0"/>
                <a:ea typeface="Cambria" panose="02040503050406030204" pitchFamily="18" charset="0"/>
              </a:rPr>
              <a:t>https://www.marinetraffic.com/en/ais/details/ships/shipid:5630138/mmsi:353136000/imo:9811000/vessel:EVER_GIVEN</a:t>
            </a:r>
          </a:p>
          <a:p>
            <a:r>
              <a:rPr lang="en-AU" altLang="en-US" dirty="0">
                <a:latin typeface="Cambria" panose="02040503050406030204" pitchFamily="18" charset="0"/>
                <a:ea typeface="Cambria" panose="02040503050406030204" pitchFamily="18" charset="0"/>
                <a:hlinkClick r:id="rId8"/>
              </a:rPr>
              <a:t>https://towardsdatascience.com/what-data-scientists-should-know-about-game-theory-types-of-games-2ecc616ea725</a:t>
            </a:r>
            <a:endParaRPr lang="en-AU" alt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AU" altLang="en-US" dirty="0">
                <a:latin typeface="Cambria" panose="02040503050406030204" pitchFamily="18" charset="0"/>
                <a:ea typeface="Cambria" panose="02040503050406030204" pitchFamily="18" charset="0"/>
                <a:hlinkClick r:id="rId9"/>
              </a:rPr>
              <a:t>https://www.brisbanetimes.com.au/national/queensland/what-panama-disease-tr4-means-for-australias-bananas-20151207-glh8uw.html</a:t>
            </a:r>
            <a:endParaRPr lang="en-AU" alt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AU" altLang="en-US" dirty="0">
                <a:latin typeface="Cambria" panose="02040503050406030204" pitchFamily="18" charset="0"/>
                <a:ea typeface="Cambria" panose="02040503050406030204" pitchFamily="18" charset="0"/>
              </a:rPr>
              <a:t>https://www.graincentral.com/property/telusa-to-test-appetite-for-eyre-peninsula-cropping-country/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7442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"/>
          <a:stretch/>
        </p:blipFill>
        <p:spPr>
          <a:xfrm>
            <a:off x="346405" y="1661354"/>
            <a:ext cx="2290821" cy="1586925"/>
          </a:xfrm>
          <a:prstGeom prst="rect">
            <a:avLst/>
          </a:prstGeom>
        </p:spPr>
      </p:pic>
      <p:sp>
        <p:nvSpPr>
          <p:cNvPr id="11" name="Notched Right Arrow 10"/>
          <p:cNvSpPr/>
          <p:nvPr/>
        </p:nvSpPr>
        <p:spPr>
          <a:xfrm rot="19346182">
            <a:off x="5926547" y="2979202"/>
            <a:ext cx="1094126" cy="621101"/>
          </a:xfrm>
          <a:prstGeom prst="notched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Notched Right Arrow 16"/>
          <p:cNvSpPr/>
          <p:nvPr/>
        </p:nvSpPr>
        <p:spPr>
          <a:xfrm rot="5400000">
            <a:off x="8326399" y="3598703"/>
            <a:ext cx="1677256" cy="621101"/>
          </a:xfrm>
          <a:prstGeom prst="notched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B04A3BA-6AC5-4908-B2F0-09D6BC826E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2" t="17124" r="24133"/>
          <a:stretch/>
        </p:blipFill>
        <p:spPr>
          <a:xfrm>
            <a:off x="2137985" y="1282496"/>
            <a:ext cx="2077278" cy="1420342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D99132EE-2A6D-4B45-A588-D67CFE4A8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934" y="503344"/>
            <a:ext cx="103894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AU" altLang="en-US" sz="3200" b="1" dirty="0">
                <a:solidFill>
                  <a:srgbClr val="094183"/>
                </a:solidFill>
                <a:latin typeface="Georgia"/>
                <a:ea typeface="+mj-ea"/>
                <a:cs typeface="+mj-cs"/>
              </a:rPr>
              <a:t>Current biosecurity systems …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DD25282-D8C1-4535-A9DC-63DDCED402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0" r="5255" b="1"/>
          <a:stretch/>
        </p:blipFill>
        <p:spPr>
          <a:xfrm>
            <a:off x="9210978" y="1299935"/>
            <a:ext cx="1257392" cy="1171630"/>
          </a:xfrm>
          <a:prstGeom prst="rect">
            <a:avLst/>
          </a:prstGeom>
        </p:spPr>
      </p:pic>
      <p:sp>
        <p:nvSpPr>
          <p:cNvPr id="35" name="Notched Right Arrow 18">
            <a:extLst>
              <a:ext uri="{FF2B5EF4-FFF2-40B4-BE49-F238E27FC236}">
                <a16:creationId xmlns:a16="http://schemas.microsoft.com/office/drawing/2014/main" id="{16EF7985-0668-4223-A285-4A66C56D6296}"/>
              </a:ext>
            </a:extLst>
          </p:cNvPr>
          <p:cNvSpPr/>
          <p:nvPr/>
        </p:nvSpPr>
        <p:spPr>
          <a:xfrm rot="2832441">
            <a:off x="2709093" y="3439513"/>
            <a:ext cx="955905" cy="621101"/>
          </a:xfrm>
          <a:prstGeom prst="notched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12BC7C6-F2D6-47DE-853B-0D34C6F432A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1"/>
          <a:stretch/>
        </p:blipFill>
        <p:spPr>
          <a:xfrm>
            <a:off x="9596328" y="5189400"/>
            <a:ext cx="1874101" cy="146305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C876E69-4CAB-42D3-B959-244B39D3821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18"/>
          <a:stretch/>
        </p:blipFill>
        <p:spPr>
          <a:xfrm>
            <a:off x="3255209" y="4608630"/>
            <a:ext cx="2118756" cy="1312297"/>
          </a:xfrm>
          <a:prstGeom prst="rect">
            <a:avLst/>
          </a:prstGeom>
        </p:spPr>
      </p:pic>
      <p:pic>
        <p:nvPicPr>
          <p:cNvPr id="42" name="Picture 2" descr="C:\My Pictures\Susie-work\Rosebery Nov 2014\IMG_2039.JPG">
            <a:extLst>
              <a:ext uri="{FF2B5EF4-FFF2-40B4-BE49-F238E27FC236}">
                <a16:creationId xmlns:a16="http://schemas.microsoft.com/office/drawing/2014/main" id="{1F7BDEBA-19F0-47D0-A9CE-618A56BDFA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/>
          <a:srcRect l="10239" t="35196" r="14658"/>
          <a:stretch/>
        </p:blipFill>
        <p:spPr bwMode="auto">
          <a:xfrm>
            <a:off x="4139554" y="3635080"/>
            <a:ext cx="1885009" cy="1219875"/>
          </a:xfrm>
          <a:prstGeom prst="rect">
            <a:avLst/>
          </a:prstGeom>
          <a:noFill/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A984859-836F-4CEF-BEAC-45E8E6C929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699" y="5052440"/>
            <a:ext cx="1912513" cy="73312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AB2CFAD-B42B-4304-B942-A86970D432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949" y="5221046"/>
            <a:ext cx="1463054" cy="1463054"/>
          </a:xfrm>
          <a:prstGeom prst="rect">
            <a:avLst/>
          </a:prstGeom>
        </p:spPr>
      </p:pic>
      <p:sp>
        <p:nvSpPr>
          <p:cNvPr id="54" name="Notched Right Arrow 18">
            <a:extLst>
              <a:ext uri="{FF2B5EF4-FFF2-40B4-BE49-F238E27FC236}">
                <a16:creationId xmlns:a16="http://schemas.microsoft.com/office/drawing/2014/main" id="{747DA6A6-06E5-4A6A-BBC7-78F0E13C0E98}"/>
              </a:ext>
            </a:extLst>
          </p:cNvPr>
          <p:cNvSpPr/>
          <p:nvPr/>
        </p:nvSpPr>
        <p:spPr>
          <a:xfrm rot="16200000">
            <a:off x="10543898" y="3801101"/>
            <a:ext cx="556983" cy="621101"/>
          </a:xfrm>
          <a:prstGeom prst="notched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0" name="Notched Right Arrow 18">
            <a:extLst>
              <a:ext uri="{FF2B5EF4-FFF2-40B4-BE49-F238E27FC236}">
                <a16:creationId xmlns:a16="http://schemas.microsoft.com/office/drawing/2014/main" id="{C22EAAD2-10CD-4534-929A-43782751CA81}"/>
              </a:ext>
            </a:extLst>
          </p:cNvPr>
          <p:cNvSpPr/>
          <p:nvPr/>
        </p:nvSpPr>
        <p:spPr>
          <a:xfrm rot="2832441">
            <a:off x="3227223" y="2941038"/>
            <a:ext cx="955905" cy="621101"/>
          </a:xfrm>
          <a:prstGeom prst="notched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1" name="Notched Right Arrow 18">
            <a:extLst>
              <a:ext uri="{FF2B5EF4-FFF2-40B4-BE49-F238E27FC236}">
                <a16:creationId xmlns:a16="http://schemas.microsoft.com/office/drawing/2014/main" id="{0676FD54-3460-4CC4-8E16-55A014F291B7}"/>
              </a:ext>
            </a:extLst>
          </p:cNvPr>
          <p:cNvSpPr/>
          <p:nvPr/>
        </p:nvSpPr>
        <p:spPr>
          <a:xfrm rot="2832441">
            <a:off x="2167370" y="3902140"/>
            <a:ext cx="955905" cy="621101"/>
          </a:xfrm>
          <a:prstGeom prst="notched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2" name="Graphic 61" descr="Dollar">
            <a:extLst>
              <a:ext uri="{FF2B5EF4-FFF2-40B4-BE49-F238E27FC236}">
                <a16:creationId xmlns:a16="http://schemas.microsoft.com/office/drawing/2014/main" id="{BFD24B62-2480-4C8E-85DC-0008802E63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40022" y="4565249"/>
            <a:ext cx="436469" cy="436469"/>
          </a:xfrm>
          <a:prstGeom prst="rect">
            <a:avLst/>
          </a:prstGeom>
        </p:spPr>
      </p:pic>
      <p:pic>
        <p:nvPicPr>
          <p:cNvPr id="1024" name="Graphic 1023" descr="Coins">
            <a:extLst>
              <a:ext uri="{FF2B5EF4-FFF2-40B4-BE49-F238E27FC236}">
                <a16:creationId xmlns:a16="http://schemas.microsoft.com/office/drawing/2014/main" id="{51021744-6E85-48F8-BAA0-A9F428CDF80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676491" y="4608630"/>
            <a:ext cx="401724" cy="4017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04312E6-5D14-425D-86F7-43330003417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4" t="2082" r="22788" b="-2082"/>
          <a:stretch/>
        </p:blipFill>
        <p:spPr>
          <a:xfrm>
            <a:off x="8148234" y="1187028"/>
            <a:ext cx="1016793" cy="15244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4" r="1505"/>
          <a:stretch/>
        </p:blipFill>
        <p:spPr>
          <a:xfrm>
            <a:off x="7121069" y="2233734"/>
            <a:ext cx="1250270" cy="9303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67E117-BB2E-41EA-B3B2-A9D4CA4A726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120" y="918842"/>
            <a:ext cx="1412238" cy="794384"/>
          </a:xfrm>
          <a:prstGeom prst="rect">
            <a:avLst/>
          </a:prstGeom>
        </p:spPr>
      </p:pic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3E8B90E5-CC24-4369-ADFC-7CF969869730}"/>
              </a:ext>
            </a:extLst>
          </p:cNvPr>
          <p:cNvCxnSpPr>
            <a:cxnSpLocks/>
            <a:endCxn id="43" idx="0"/>
          </p:cNvCxnSpPr>
          <p:nvPr/>
        </p:nvCxnSpPr>
        <p:spPr>
          <a:xfrm rot="16200000" flipH="1">
            <a:off x="825693" y="3443177"/>
            <a:ext cx="1804160" cy="1414366"/>
          </a:xfrm>
          <a:prstGeom prst="curvedConnector3">
            <a:avLst>
              <a:gd name="adj1" fmla="val 80410"/>
            </a:avLst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Beetle">
            <a:extLst>
              <a:ext uri="{FF2B5EF4-FFF2-40B4-BE49-F238E27FC236}">
                <a16:creationId xmlns:a16="http://schemas.microsoft.com/office/drawing/2014/main" id="{D780B759-7D8A-45AF-886A-9C0E9D1B582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152592" y="3183990"/>
            <a:ext cx="384213" cy="384213"/>
          </a:xfrm>
          <a:prstGeom prst="rect">
            <a:avLst/>
          </a:prstGeom>
        </p:spPr>
      </p:pic>
      <p:pic>
        <p:nvPicPr>
          <p:cNvPr id="25" name="Graphic 24" descr="Caterpillar">
            <a:extLst>
              <a:ext uri="{FF2B5EF4-FFF2-40B4-BE49-F238E27FC236}">
                <a16:creationId xmlns:a16="http://schemas.microsoft.com/office/drawing/2014/main" id="{E4EBCDAC-CCF4-4EA4-9D05-88CCF567802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815600" y="3608824"/>
            <a:ext cx="361024" cy="361024"/>
          </a:xfrm>
          <a:prstGeom prst="rect">
            <a:avLst/>
          </a:prstGeom>
        </p:spPr>
      </p:pic>
      <p:pic>
        <p:nvPicPr>
          <p:cNvPr id="27" name="Graphic 26" descr="Spider web">
            <a:extLst>
              <a:ext uri="{FF2B5EF4-FFF2-40B4-BE49-F238E27FC236}">
                <a16:creationId xmlns:a16="http://schemas.microsoft.com/office/drawing/2014/main" id="{F30365C5-7486-4D34-BFCB-BE7A7807A2F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flipV="1">
            <a:off x="2347073" y="4099741"/>
            <a:ext cx="287389" cy="287389"/>
          </a:xfrm>
          <a:prstGeom prst="rect">
            <a:avLst/>
          </a:prstGeom>
        </p:spPr>
      </p:pic>
      <p:pic>
        <p:nvPicPr>
          <p:cNvPr id="44" name="Graphic 43" descr="Dollar">
            <a:extLst>
              <a:ext uri="{FF2B5EF4-FFF2-40B4-BE49-F238E27FC236}">
                <a16:creationId xmlns:a16="http://schemas.microsoft.com/office/drawing/2014/main" id="{0FFBA0DF-8C0E-4331-9570-364B606488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51091" y="4576433"/>
            <a:ext cx="228000" cy="228000"/>
          </a:xfrm>
          <a:prstGeom prst="rect">
            <a:avLst/>
          </a:prstGeom>
        </p:spPr>
      </p:pic>
      <p:pic>
        <p:nvPicPr>
          <p:cNvPr id="33" name="Graphic 32" descr="Bulldozer">
            <a:extLst>
              <a:ext uri="{FF2B5EF4-FFF2-40B4-BE49-F238E27FC236}">
                <a16:creationId xmlns:a16="http://schemas.microsoft.com/office/drawing/2014/main" id="{6D00086D-0554-4B23-8DF6-8895F1D873A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533378" y="3186951"/>
            <a:ext cx="619959" cy="619959"/>
          </a:xfrm>
          <a:prstGeom prst="rect">
            <a:avLst/>
          </a:prstGeom>
        </p:spPr>
      </p:pic>
      <p:pic>
        <p:nvPicPr>
          <p:cNvPr id="52" name="Graphic 51" descr="Coins">
            <a:extLst>
              <a:ext uri="{FF2B5EF4-FFF2-40B4-BE49-F238E27FC236}">
                <a16:creationId xmlns:a16="http://schemas.microsoft.com/office/drawing/2014/main" id="{7B1A2621-B5BC-4098-B92A-7A9B17DD11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82843" y="4567009"/>
            <a:ext cx="287946" cy="28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35" grpId="0" animBg="1"/>
      <p:bldP spid="54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386E652-6F4A-4211-9371-E5A3FF563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934" y="503344"/>
            <a:ext cx="103894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AU" altLang="en-US" sz="3200" b="1" dirty="0">
                <a:solidFill>
                  <a:srgbClr val="094183"/>
                </a:solidFill>
                <a:latin typeface="Georgia"/>
                <a:ea typeface="+mj-ea"/>
                <a:cs typeface="+mj-cs"/>
              </a:rPr>
              <a:t>Current biosecurity systems …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5C630041-7A63-4FF9-866B-C90182D3A10F}"/>
              </a:ext>
            </a:extLst>
          </p:cNvPr>
          <p:cNvSpPr txBox="1">
            <a:spLocks/>
          </p:cNvSpPr>
          <p:nvPr/>
        </p:nvSpPr>
        <p:spPr>
          <a:xfrm>
            <a:off x="619986" y="1680208"/>
            <a:ext cx="9540014" cy="43769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0" lvl="1" indent="-363530">
              <a:spcBef>
                <a:spcPts val="1400"/>
              </a:spcBef>
            </a:pPr>
            <a:r>
              <a:rPr lang="en-A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Risk creators do not contribute to the cost of responding to the pests and diseases they inadvertently introduce</a:t>
            </a:r>
          </a:p>
          <a:p>
            <a:pPr marL="820718" lvl="1" indent="-363530">
              <a:spcBef>
                <a:spcPts val="600"/>
              </a:spcBef>
              <a:buFont typeface="Calibri" pitchFamily="34" charset="0"/>
              <a:buChar char="‒"/>
            </a:pPr>
            <a:r>
              <a:rPr lang="en-A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introductions of new pests are a negative side effect of trade </a:t>
            </a:r>
          </a:p>
          <a:p>
            <a:pPr marL="820718" lvl="1" indent="-363530">
              <a:spcBef>
                <a:spcPts val="600"/>
              </a:spcBef>
              <a:buFont typeface="Calibri" pitchFamily="34" charset="0"/>
              <a:buChar char="‒"/>
            </a:pPr>
            <a:r>
              <a:rPr lang="en-A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costs of responding funded by taxpayers, affected industries</a:t>
            </a:r>
          </a:p>
          <a:p>
            <a:pPr marL="820718" lvl="1" indent="-363530">
              <a:spcBef>
                <a:spcPts val="600"/>
              </a:spcBef>
              <a:buFont typeface="Calibri" pitchFamily="34" charset="0"/>
              <a:buChar char="‒"/>
            </a:pPr>
            <a:endParaRPr lang="en-AU" sz="2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marL="457188" lvl="1" indent="0">
              <a:spcBef>
                <a:spcPts val="600"/>
              </a:spcBef>
              <a:buNone/>
            </a:pPr>
            <a:r>
              <a:rPr lang="en-A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		</a:t>
            </a:r>
            <a:r>
              <a:rPr lang="en-AU" sz="2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not fair, sustainable or efficient</a:t>
            </a:r>
          </a:p>
          <a:p>
            <a:pPr marL="820718" lvl="1" indent="-363530">
              <a:spcBef>
                <a:spcPts val="600"/>
              </a:spcBef>
              <a:buFont typeface="Calibri" pitchFamily="34" charset="0"/>
              <a:buChar char="‒"/>
            </a:pPr>
            <a:endParaRPr lang="en-AU" sz="2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marL="820718" lvl="1" indent="-363530">
              <a:spcBef>
                <a:spcPts val="600"/>
              </a:spcBef>
              <a:buFont typeface="Calibri" pitchFamily="34" charset="0"/>
              <a:buChar char="‒"/>
            </a:pPr>
            <a:r>
              <a:rPr lang="en-A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The true cost of importing should include the risk of an introduction</a:t>
            </a:r>
          </a:p>
          <a:p>
            <a:pPr marL="363530" lvl="1" indent="-363530">
              <a:spcBef>
                <a:spcPts val="1400"/>
              </a:spcBef>
            </a:pPr>
            <a:r>
              <a:rPr lang="en-A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Import rules do not provide an incentive for an importer to consider impact of a potential pest introduction</a:t>
            </a:r>
          </a:p>
          <a:p>
            <a:pPr marL="0" lvl="1" indent="0">
              <a:spcBef>
                <a:spcPts val="1400"/>
              </a:spcBef>
              <a:buNone/>
            </a:pPr>
            <a:endParaRPr lang="en-AU" dirty="0">
              <a:solidFill>
                <a:srgbClr val="002060"/>
              </a:solidFill>
              <a:cs typeface="Arial" charset="0"/>
            </a:endParaRPr>
          </a:p>
          <a:p>
            <a:pPr marL="820718" lvl="1" indent="-363530">
              <a:spcBef>
                <a:spcPts val="600"/>
              </a:spcBef>
              <a:buFont typeface="Calibri" pitchFamily="34" charset="0"/>
              <a:buChar char="‒"/>
            </a:pPr>
            <a:endParaRPr lang="en-AU" sz="2000" dirty="0">
              <a:solidFill>
                <a:srgbClr val="002060"/>
              </a:solidFill>
              <a:cs typeface="Arial" charset="0"/>
            </a:endParaRPr>
          </a:p>
          <a:p>
            <a:pPr marL="0" lvl="1" indent="0" fontAlgn="base">
              <a:spcBef>
                <a:spcPts val="600"/>
              </a:spcBef>
              <a:spcAft>
                <a:spcPts val="600"/>
              </a:spcAft>
              <a:buClr>
                <a:srgbClr val="002850"/>
              </a:buClr>
              <a:buSzPct val="100000"/>
              <a:buNone/>
              <a:defRPr/>
            </a:pPr>
            <a:endParaRPr lang="en-AU" dirty="0"/>
          </a:p>
          <a:p>
            <a:pPr marL="685800" lvl="2" indent="0" fontAlgn="base">
              <a:spcBef>
                <a:spcPts val="0"/>
              </a:spcBef>
              <a:spcAft>
                <a:spcPts val="600"/>
              </a:spcAft>
              <a:buClr>
                <a:srgbClr val="002850"/>
              </a:buClr>
              <a:buSzPct val="100000"/>
              <a:buNone/>
              <a:defRPr/>
            </a:pPr>
            <a:endParaRPr lang="en-AU" dirty="0"/>
          </a:p>
        </p:txBody>
      </p:sp>
      <p:pic>
        <p:nvPicPr>
          <p:cNvPr id="6" name="Graphic 5" descr="Ambulance">
            <a:extLst>
              <a:ext uri="{FF2B5EF4-FFF2-40B4-BE49-F238E27FC236}">
                <a16:creationId xmlns:a16="http://schemas.microsoft.com/office/drawing/2014/main" id="{E4FE0EBC-7E6A-474A-9CE9-071AFDF16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63100" y="2300862"/>
            <a:ext cx="2628900" cy="2628900"/>
          </a:xfrm>
          <a:prstGeom prst="rect">
            <a:avLst/>
          </a:prstGeom>
        </p:spPr>
      </p:pic>
      <p:sp>
        <p:nvSpPr>
          <p:cNvPr id="11" name="Notched Right Arrow 10">
            <a:extLst>
              <a:ext uri="{FF2B5EF4-FFF2-40B4-BE49-F238E27FC236}">
                <a16:creationId xmlns:a16="http://schemas.microsoft.com/office/drawing/2014/main" id="{60CFDE32-8D0E-45FA-B7D2-B5803EFE6865}"/>
              </a:ext>
            </a:extLst>
          </p:cNvPr>
          <p:cNvSpPr/>
          <p:nvPr/>
        </p:nvSpPr>
        <p:spPr>
          <a:xfrm>
            <a:off x="1525613" y="3652551"/>
            <a:ext cx="762488" cy="432258"/>
          </a:xfrm>
          <a:prstGeom prst="notched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1755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Placeholder 2"/>
          <p:cNvSpPr>
            <a:spLocks noChangeArrowheads="1"/>
          </p:cNvSpPr>
          <p:nvPr/>
        </p:nvSpPr>
        <p:spPr bwMode="auto">
          <a:xfrm>
            <a:off x="1152526" y="1579565"/>
            <a:ext cx="6149974" cy="479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SzPct val="100000"/>
              <a:defRPr/>
            </a:pPr>
            <a:endParaRPr lang="en-AU" altLang="en-US" sz="2200" dirty="0">
              <a:latin typeface="Cambria" panose="02040503050406030204" pitchFamily="18" charset="0"/>
            </a:endParaRPr>
          </a:p>
          <a:p>
            <a:pPr eaLnBrk="1" hangingPunct="1">
              <a:buSzPct val="100000"/>
              <a:defRPr/>
            </a:pPr>
            <a:endParaRPr lang="en-AU" altLang="en-US" sz="2200" dirty="0">
              <a:latin typeface="Cambria" panose="02040503050406030204" pitchFamily="18" charset="0"/>
            </a:endParaRPr>
          </a:p>
          <a:p>
            <a:pPr eaLnBrk="1" hangingPunct="1">
              <a:buSzPct val="100000"/>
              <a:buFont typeface="Arial" panose="020B0604020202020204" pitchFamily="34" charset="0"/>
              <a:buNone/>
              <a:defRPr/>
            </a:pPr>
            <a:endParaRPr lang="en-AU" altLang="en-US" sz="2200" dirty="0">
              <a:latin typeface="Cambria" panose="02040503050406030204" pitchFamily="18" charset="0"/>
            </a:endParaRPr>
          </a:p>
          <a:p>
            <a:pPr eaLnBrk="1" hangingPunct="1">
              <a:buSzPct val="100000"/>
              <a:buFont typeface="Arial" panose="020B0604020202020204" pitchFamily="34" charset="0"/>
              <a:buNone/>
              <a:defRPr/>
            </a:pPr>
            <a:endParaRPr lang="en-GB" altLang="en-US" dirty="0">
              <a:latin typeface="Cambria" panose="02040503050406030204" pitchFamily="18" charset="0"/>
            </a:endParaRPr>
          </a:p>
          <a:p>
            <a:pPr eaLnBrk="1" hangingPunct="1">
              <a:buSzPct val="100000"/>
              <a:buFont typeface="Arial" panose="020B0604020202020204" pitchFamily="34" charset="0"/>
              <a:buNone/>
              <a:defRPr/>
            </a:pPr>
            <a:r>
              <a:rPr lang="en-AU" altLang="en-US" dirty="0">
                <a:latin typeface="Cambria" panose="02040503050406030204" pitchFamily="18" charset="0"/>
              </a:rPr>
              <a:t> 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D5ECE01-EB89-473E-9F85-CFBE4A753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854" y="1324351"/>
            <a:ext cx="9858675" cy="519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63530" lvl="1" indent="-363530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Risk creators required to purchase insurance from government-run insurance agency </a:t>
            </a:r>
          </a:p>
          <a:p>
            <a:pPr marL="820718" lvl="1" indent="-363530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‒"/>
            </a:pPr>
            <a:r>
              <a:rPr lang="en-AU" sz="2200" dirty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Premiums based on level of risk: higher premiums for higher-risk imports/vessels. </a:t>
            </a:r>
          </a:p>
          <a:p>
            <a:pPr marL="363530" lvl="1" indent="-363530">
              <a:lnSpc>
                <a:spcPct val="90000"/>
              </a:lnSpc>
              <a:spcBef>
                <a:spcPts val="1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Biosecurity risk insurance premiums determined by actuaries</a:t>
            </a:r>
          </a:p>
          <a:p>
            <a:pPr marL="363530" lvl="1" indent="-363530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Premiums pooled by insurance agency </a:t>
            </a:r>
          </a:p>
          <a:p>
            <a:pPr marL="820718" lvl="1" indent="-363530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‒"/>
            </a:pPr>
            <a:r>
              <a:rPr lang="en-AU" sz="2200" dirty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Funds for response if/as they occur, and surveillance (attribution of losses not required)</a:t>
            </a:r>
          </a:p>
          <a:p>
            <a:pPr marL="820718" lvl="1" indent="-363530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‒"/>
            </a:pPr>
            <a:r>
              <a:rPr lang="en-AU" sz="2200" dirty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Raises revenue that scales with exposure to threats, volume of trade. </a:t>
            </a:r>
          </a:p>
          <a:p>
            <a:pPr marL="363530" lvl="1" indent="-363530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Incentives are created for positive behaviour change among risk creators</a:t>
            </a:r>
          </a:p>
          <a:p>
            <a:pPr marL="820718" lvl="1" indent="-363530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‒"/>
            </a:pPr>
            <a:r>
              <a:rPr lang="en-AU" sz="2200" dirty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Rewards importers for reducing biosecurity risk</a:t>
            </a:r>
          </a:p>
          <a:p>
            <a:pPr marL="820718" lvl="1" indent="-363530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‒"/>
            </a:pPr>
            <a:r>
              <a:rPr lang="en-AU" sz="2200" dirty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Objectives of importers become the same as those of the regulator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ADCEB9-E27E-4183-9C22-AA0B2BDA7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934" y="503344"/>
            <a:ext cx="103894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AU" altLang="en-US" sz="3200" b="1" dirty="0">
                <a:solidFill>
                  <a:srgbClr val="094183"/>
                </a:solidFill>
                <a:latin typeface="Georgia"/>
                <a:ea typeface="+mj-ea"/>
                <a:cs typeface="+mj-cs"/>
              </a:rPr>
              <a:t>Solution: biosecurity risk insurance</a:t>
            </a:r>
          </a:p>
        </p:txBody>
      </p:sp>
    </p:spTree>
    <p:extLst>
      <p:ext uri="{BB962C8B-B14F-4D97-AF65-F5344CB8AC3E}">
        <p14:creationId xmlns:p14="http://schemas.microsoft.com/office/powerpoint/2010/main" val="156103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758A4EF-B31C-4A38-BE2B-B669A3130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856" y="1409580"/>
            <a:ext cx="9762565" cy="488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2900" lvl="1" indent="-342900">
              <a:spcBef>
                <a:spcPts val="6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AU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Create ‘incentive compatible’ rules:</a:t>
            </a:r>
          </a:p>
          <a:p>
            <a:pPr marL="1028700" lvl="2" indent="-342900">
              <a:spcAft>
                <a:spcPts val="600"/>
              </a:spcAft>
              <a:buSzPct val="100000"/>
              <a:buFont typeface="Cambria" panose="02040503050406030204" pitchFamily="18" charset="0"/>
              <a:buChar char="̶"/>
              <a:defRPr/>
            </a:pPr>
            <a:r>
              <a:rPr lang="en-AU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Make the ‘best’ decision for importer/vessel owner/traveller </a:t>
            </a:r>
            <a:r>
              <a:rPr lang="en-AU" alt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=</a:t>
            </a:r>
            <a:r>
              <a:rPr lang="en-AU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the desired one from the biosecurity agency’s standpoint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B981D9D-6F4A-4748-8EE9-127FF7BE4898}"/>
              </a:ext>
            </a:extLst>
          </p:cNvPr>
          <p:cNvGrpSpPr/>
          <p:nvPr/>
        </p:nvGrpSpPr>
        <p:grpSpPr>
          <a:xfrm>
            <a:off x="2611169" y="3070660"/>
            <a:ext cx="6969662" cy="3229010"/>
            <a:chOff x="3193404" y="3543301"/>
            <a:chExt cx="6865128" cy="31623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7206EB3-EEA2-4E55-8A12-B11042E89496}"/>
                </a:ext>
              </a:extLst>
            </p:cNvPr>
            <p:cNvSpPr/>
            <p:nvPr/>
          </p:nvSpPr>
          <p:spPr>
            <a:xfrm>
              <a:off x="3193404" y="3543301"/>
              <a:ext cx="6865128" cy="31623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noFill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1E18D0-1892-40DB-A52D-DBE897D5D556}"/>
                </a:ext>
              </a:extLst>
            </p:cNvPr>
            <p:cNvSpPr txBox="1"/>
            <p:nvPr/>
          </p:nvSpPr>
          <p:spPr>
            <a:xfrm>
              <a:off x="3755394" y="6085778"/>
              <a:ext cx="2514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dirty="0">
                  <a:latin typeface="Cambria" panose="02040503050406030204" pitchFamily="18" charset="0"/>
                  <a:ea typeface="Cambria" panose="02040503050406030204" pitchFamily="18" charset="0"/>
                </a:rPr>
                <a:t>Cost of complying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001E6E0-F56D-4ED7-B28D-21299B2E76D5}"/>
                </a:ext>
              </a:extLst>
            </p:cNvPr>
            <p:cNvSpPr txBox="1"/>
            <p:nvPr/>
          </p:nvSpPr>
          <p:spPr>
            <a:xfrm>
              <a:off x="6886347" y="6085778"/>
              <a:ext cx="21102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>
                  <a:latin typeface="Cambria" panose="02040503050406030204" pitchFamily="18" charset="0"/>
                  <a:ea typeface="Cambria" panose="02040503050406030204" pitchFamily="18" charset="0"/>
                </a:defRPr>
              </a:lvl1pPr>
            </a:lstStyle>
            <a:p>
              <a:r>
                <a:rPr lang="en-AU" dirty="0"/>
                <a:t>Cost of not complying</a:t>
              </a:r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D351F128-8D16-41BA-A70C-FEE30EF4A912}"/>
                </a:ext>
              </a:extLst>
            </p:cNvPr>
            <p:cNvSpPr/>
            <p:nvPr/>
          </p:nvSpPr>
          <p:spPr>
            <a:xfrm>
              <a:off x="6261100" y="4195848"/>
              <a:ext cx="622300" cy="5588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D0E607A-524A-4EEA-AD0D-EC0D21986C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28217" y="4672814"/>
              <a:ext cx="864000" cy="133200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B2B0EDE-39A5-4C49-B3A4-369C3342F4EC}"/>
                </a:ext>
              </a:extLst>
            </p:cNvPr>
            <p:cNvCxnSpPr>
              <a:cxnSpLocks/>
              <a:stCxn id="9" idx="5"/>
            </p:cNvCxnSpPr>
            <p:nvPr/>
          </p:nvCxnSpPr>
          <p:spPr>
            <a:xfrm>
              <a:off x="6792265" y="4672814"/>
              <a:ext cx="864000" cy="133200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F5DC9B0-D9AE-4B5F-A4E2-5ABB8C0201B5}"/>
                </a:ext>
              </a:extLst>
            </p:cNvPr>
            <p:cNvSpPr txBox="1"/>
            <p:nvPr/>
          </p:nvSpPr>
          <p:spPr>
            <a:xfrm>
              <a:off x="4022256" y="4616693"/>
              <a:ext cx="19808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600" dirty="0">
                  <a:latin typeface="Cambria" panose="02040503050406030204" pitchFamily="18" charset="0"/>
                  <a:ea typeface="Cambria" panose="02040503050406030204" pitchFamily="18" charset="0"/>
                </a:rPr>
                <a:t>Desired/compliant action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F355C7D-0F05-4188-9F2C-3036B6CE2127}"/>
                </a:ext>
              </a:extLst>
            </p:cNvPr>
            <p:cNvSpPr txBox="1"/>
            <p:nvPr/>
          </p:nvSpPr>
          <p:spPr>
            <a:xfrm>
              <a:off x="7022130" y="4616694"/>
              <a:ext cx="24958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600" dirty="0">
                  <a:latin typeface="Cambria" panose="02040503050406030204" pitchFamily="18" charset="0"/>
                  <a:ea typeface="Cambria" panose="02040503050406030204" pitchFamily="18" charset="0"/>
                </a:rPr>
                <a:t>Undesired/</a:t>
              </a:r>
              <a:r>
                <a:rPr lang="en-AU" sz="1600">
                  <a:latin typeface="Cambria" panose="02040503050406030204" pitchFamily="18" charset="0"/>
                  <a:ea typeface="Cambria" panose="02040503050406030204" pitchFamily="18" charset="0"/>
                </a:rPr>
                <a:t>non-compliant action</a:t>
              </a:r>
              <a:endParaRPr lang="en-AU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92718A6-C6CC-4784-875C-F52E5CB67F41}"/>
                </a:ext>
              </a:extLst>
            </p:cNvPr>
            <p:cNvSpPr txBox="1"/>
            <p:nvPr/>
          </p:nvSpPr>
          <p:spPr>
            <a:xfrm>
              <a:off x="5253802" y="3703718"/>
              <a:ext cx="2744332" cy="391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dirty="0">
                  <a:latin typeface="Cambria" panose="02040503050406030204" pitchFamily="18" charset="0"/>
                  <a:ea typeface="Cambria" panose="02040503050406030204" pitchFamily="18" charset="0"/>
                </a:rPr>
                <a:t>Risk creator’s decision</a:t>
              </a: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CF1CBBF7-CE5E-470A-8362-F0D51A8D8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933" y="503344"/>
            <a:ext cx="1094085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AU" altLang="en-US" sz="3200" b="1" dirty="0">
                <a:solidFill>
                  <a:srgbClr val="094183"/>
                </a:solidFill>
                <a:latin typeface="Georgia"/>
                <a:ea typeface="+mj-ea"/>
                <a:cs typeface="+mj-cs"/>
              </a:rPr>
              <a:t>Solution: correcting incentive problems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BED5D9-0442-4217-94A1-2ADD6E95A362}"/>
              </a:ext>
            </a:extLst>
          </p:cNvPr>
          <p:cNvSpPr txBox="1"/>
          <p:nvPr/>
        </p:nvSpPr>
        <p:spPr>
          <a:xfrm>
            <a:off x="6561645" y="6050860"/>
            <a:ext cx="3365172" cy="34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AU" dirty="0"/>
              <a:t>Prob(detection) x Penalty</a:t>
            </a:r>
          </a:p>
        </p:txBody>
      </p:sp>
    </p:spTree>
    <p:extLst>
      <p:ext uri="{BB962C8B-B14F-4D97-AF65-F5344CB8AC3E}">
        <p14:creationId xmlns:p14="http://schemas.microsoft.com/office/powerpoint/2010/main" val="3904515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"/>
          <a:stretch/>
        </p:blipFill>
        <p:spPr>
          <a:xfrm>
            <a:off x="346405" y="1661354"/>
            <a:ext cx="2290821" cy="1586925"/>
          </a:xfrm>
          <a:prstGeom prst="rect">
            <a:avLst/>
          </a:prstGeom>
        </p:spPr>
      </p:pic>
      <p:sp>
        <p:nvSpPr>
          <p:cNvPr id="11" name="Notched Right Arrow 10"/>
          <p:cNvSpPr/>
          <p:nvPr/>
        </p:nvSpPr>
        <p:spPr>
          <a:xfrm rot="19346182">
            <a:off x="5926547" y="2979202"/>
            <a:ext cx="1094126" cy="621101"/>
          </a:xfrm>
          <a:prstGeom prst="notched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Notched Right Arrow 16"/>
          <p:cNvSpPr/>
          <p:nvPr/>
        </p:nvSpPr>
        <p:spPr>
          <a:xfrm rot="5400000">
            <a:off x="8326399" y="3598703"/>
            <a:ext cx="1677256" cy="621101"/>
          </a:xfrm>
          <a:prstGeom prst="notched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B04A3BA-6AC5-4908-B2F0-09D6BC826E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2" t="17124" r="24133"/>
          <a:stretch/>
        </p:blipFill>
        <p:spPr>
          <a:xfrm>
            <a:off x="2137985" y="1282496"/>
            <a:ext cx="2077278" cy="1420342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D99132EE-2A6D-4B45-A588-D67CFE4A8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934" y="503344"/>
            <a:ext cx="103894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AU" altLang="en-US" sz="3200" b="1" dirty="0">
                <a:solidFill>
                  <a:srgbClr val="094183"/>
                </a:solidFill>
                <a:latin typeface="Georgia"/>
                <a:ea typeface="+mj-ea"/>
                <a:cs typeface="+mj-cs"/>
              </a:rPr>
              <a:t>Current biosecurity systems …</a:t>
            </a:r>
          </a:p>
        </p:txBody>
      </p:sp>
      <p:sp>
        <p:nvSpPr>
          <p:cNvPr id="35" name="Notched Right Arrow 18">
            <a:extLst>
              <a:ext uri="{FF2B5EF4-FFF2-40B4-BE49-F238E27FC236}">
                <a16:creationId xmlns:a16="http://schemas.microsoft.com/office/drawing/2014/main" id="{16EF7985-0668-4223-A285-4A66C56D6296}"/>
              </a:ext>
            </a:extLst>
          </p:cNvPr>
          <p:cNvSpPr/>
          <p:nvPr/>
        </p:nvSpPr>
        <p:spPr>
          <a:xfrm rot="2832441">
            <a:off x="2709093" y="3439513"/>
            <a:ext cx="955905" cy="621101"/>
          </a:xfrm>
          <a:prstGeom prst="notched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C876E69-4CAB-42D3-B959-244B39D382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18"/>
          <a:stretch/>
        </p:blipFill>
        <p:spPr>
          <a:xfrm>
            <a:off x="3255209" y="4608630"/>
            <a:ext cx="2118756" cy="1312297"/>
          </a:xfrm>
          <a:prstGeom prst="rect">
            <a:avLst/>
          </a:prstGeom>
        </p:spPr>
      </p:pic>
      <p:pic>
        <p:nvPicPr>
          <p:cNvPr id="42" name="Picture 2" descr="C:\My Pictures\Susie-work\Rosebery Nov 2014\IMG_2039.JPG">
            <a:extLst>
              <a:ext uri="{FF2B5EF4-FFF2-40B4-BE49-F238E27FC236}">
                <a16:creationId xmlns:a16="http://schemas.microsoft.com/office/drawing/2014/main" id="{1F7BDEBA-19F0-47D0-A9CE-618A56BDFA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10239" t="35196" r="14658"/>
          <a:stretch/>
        </p:blipFill>
        <p:spPr bwMode="auto">
          <a:xfrm>
            <a:off x="4139554" y="3635080"/>
            <a:ext cx="1885009" cy="1219875"/>
          </a:xfrm>
          <a:prstGeom prst="rect">
            <a:avLst/>
          </a:prstGeom>
          <a:noFill/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A984859-836F-4CEF-BEAC-45E8E6C929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699" y="5052440"/>
            <a:ext cx="1912513" cy="73312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AB2CFAD-B42B-4304-B942-A86970D432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949" y="5221046"/>
            <a:ext cx="1463054" cy="1463054"/>
          </a:xfrm>
          <a:prstGeom prst="rect">
            <a:avLst/>
          </a:prstGeom>
        </p:spPr>
      </p:pic>
      <p:sp>
        <p:nvSpPr>
          <p:cNvPr id="60" name="Notched Right Arrow 18">
            <a:extLst>
              <a:ext uri="{FF2B5EF4-FFF2-40B4-BE49-F238E27FC236}">
                <a16:creationId xmlns:a16="http://schemas.microsoft.com/office/drawing/2014/main" id="{C22EAAD2-10CD-4534-929A-43782751CA81}"/>
              </a:ext>
            </a:extLst>
          </p:cNvPr>
          <p:cNvSpPr/>
          <p:nvPr/>
        </p:nvSpPr>
        <p:spPr>
          <a:xfrm rot="2832441">
            <a:off x="3227223" y="2941038"/>
            <a:ext cx="955905" cy="621101"/>
          </a:xfrm>
          <a:prstGeom prst="notched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1" name="Notched Right Arrow 18">
            <a:extLst>
              <a:ext uri="{FF2B5EF4-FFF2-40B4-BE49-F238E27FC236}">
                <a16:creationId xmlns:a16="http://schemas.microsoft.com/office/drawing/2014/main" id="{0676FD54-3460-4CC4-8E16-55A014F291B7}"/>
              </a:ext>
            </a:extLst>
          </p:cNvPr>
          <p:cNvSpPr/>
          <p:nvPr/>
        </p:nvSpPr>
        <p:spPr>
          <a:xfrm rot="2832441">
            <a:off x="2167370" y="3902140"/>
            <a:ext cx="955905" cy="621101"/>
          </a:xfrm>
          <a:prstGeom prst="notched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3E8B90E5-CC24-4369-ADFC-7CF969869730}"/>
              </a:ext>
            </a:extLst>
          </p:cNvPr>
          <p:cNvCxnSpPr>
            <a:cxnSpLocks/>
            <a:endCxn id="43" idx="0"/>
          </p:cNvCxnSpPr>
          <p:nvPr/>
        </p:nvCxnSpPr>
        <p:spPr>
          <a:xfrm rot="16200000" flipH="1">
            <a:off x="825693" y="3443177"/>
            <a:ext cx="1804160" cy="1414366"/>
          </a:xfrm>
          <a:prstGeom prst="curvedConnector3">
            <a:avLst>
              <a:gd name="adj1" fmla="val 80410"/>
            </a:avLst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Beetle">
            <a:extLst>
              <a:ext uri="{FF2B5EF4-FFF2-40B4-BE49-F238E27FC236}">
                <a16:creationId xmlns:a16="http://schemas.microsoft.com/office/drawing/2014/main" id="{D780B759-7D8A-45AF-886A-9C0E9D1B58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52592" y="3183990"/>
            <a:ext cx="384213" cy="384213"/>
          </a:xfrm>
          <a:prstGeom prst="rect">
            <a:avLst/>
          </a:prstGeom>
        </p:spPr>
      </p:pic>
      <p:pic>
        <p:nvPicPr>
          <p:cNvPr id="25" name="Graphic 24" descr="Caterpillar">
            <a:extLst>
              <a:ext uri="{FF2B5EF4-FFF2-40B4-BE49-F238E27FC236}">
                <a16:creationId xmlns:a16="http://schemas.microsoft.com/office/drawing/2014/main" id="{E4EBCDAC-CCF4-4EA4-9D05-88CCF56780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15600" y="3608824"/>
            <a:ext cx="361024" cy="361024"/>
          </a:xfrm>
          <a:prstGeom prst="rect">
            <a:avLst/>
          </a:prstGeom>
        </p:spPr>
      </p:pic>
      <p:pic>
        <p:nvPicPr>
          <p:cNvPr id="27" name="Graphic 26" descr="Spider web">
            <a:extLst>
              <a:ext uri="{FF2B5EF4-FFF2-40B4-BE49-F238E27FC236}">
                <a16:creationId xmlns:a16="http://schemas.microsoft.com/office/drawing/2014/main" id="{F30365C5-7486-4D34-BFCB-BE7A7807A2F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V="1">
            <a:off x="2347073" y="4099741"/>
            <a:ext cx="287389" cy="287389"/>
          </a:xfrm>
          <a:prstGeom prst="rect">
            <a:avLst/>
          </a:prstGeom>
        </p:spPr>
      </p:pic>
      <p:pic>
        <p:nvPicPr>
          <p:cNvPr id="44" name="Graphic 43" descr="Dollar">
            <a:extLst>
              <a:ext uri="{FF2B5EF4-FFF2-40B4-BE49-F238E27FC236}">
                <a16:creationId xmlns:a16="http://schemas.microsoft.com/office/drawing/2014/main" id="{0FFBA0DF-8C0E-4331-9570-364B6064885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51091" y="4576433"/>
            <a:ext cx="228000" cy="228000"/>
          </a:xfrm>
          <a:prstGeom prst="rect">
            <a:avLst/>
          </a:prstGeom>
        </p:spPr>
      </p:pic>
      <p:pic>
        <p:nvPicPr>
          <p:cNvPr id="52" name="Graphic 51" descr="Coins">
            <a:extLst>
              <a:ext uri="{FF2B5EF4-FFF2-40B4-BE49-F238E27FC236}">
                <a16:creationId xmlns:a16="http://schemas.microsoft.com/office/drawing/2014/main" id="{7B1A2621-B5BC-4098-B92A-7A9B17DD11B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82843" y="4567009"/>
            <a:ext cx="287946" cy="287946"/>
          </a:xfrm>
          <a:prstGeom prst="rect">
            <a:avLst/>
          </a:prstGeom>
        </p:spPr>
      </p:pic>
      <p:pic>
        <p:nvPicPr>
          <p:cNvPr id="29" name="Graphic 28" descr="Piggy Bank">
            <a:extLst>
              <a:ext uri="{FF2B5EF4-FFF2-40B4-BE49-F238E27FC236}">
                <a16:creationId xmlns:a16="http://schemas.microsoft.com/office/drawing/2014/main" id="{AADEE1E6-3A6A-4020-A0A9-45A46CC6AFB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683371" y="1394985"/>
            <a:ext cx="659130" cy="659130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0F75E97-CFB5-49CF-9597-0149D59D5EF5}"/>
              </a:ext>
            </a:extLst>
          </p:cNvPr>
          <p:cNvCxnSpPr>
            <a:cxnSpLocks/>
          </p:cNvCxnSpPr>
          <p:nvPr/>
        </p:nvCxnSpPr>
        <p:spPr>
          <a:xfrm>
            <a:off x="4234502" y="1731773"/>
            <a:ext cx="1423537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phic 31" descr="Bulldozer">
            <a:extLst>
              <a:ext uri="{FF2B5EF4-FFF2-40B4-BE49-F238E27FC236}">
                <a16:creationId xmlns:a16="http://schemas.microsoft.com/office/drawing/2014/main" id="{00C43430-0206-4F84-8757-B05E0C4FE32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498144" y="1434156"/>
            <a:ext cx="619959" cy="619959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2312343-BAD0-4E28-BD23-8AF9348E1CF2}"/>
              </a:ext>
            </a:extLst>
          </p:cNvPr>
          <p:cNvCxnSpPr>
            <a:cxnSpLocks/>
          </p:cNvCxnSpPr>
          <p:nvPr/>
        </p:nvCxnSpPr>
        <p:spPr>
          <a:xfrm>
            <a:off x="6322667" y="1731772"/>
            <a:ext cx="603913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Notched Right Arrow 18">
            <a:extLst>
              <a:ext uri="{FF2B5EF4-FFF2-40B4-BE49-F238E27FC236}">
                <a16:creationId xmlns:a16="http://schemas.microsoft.com/office/drawing/2014/main" id="{5A0773BB-ED41-44FE-BC4C-A0B5BAD5C34F}"/>
              </a:ext>
            </a:extLst>
          </p:cNvPr>
          <p:cNvSpPr/>
          <p:nvPr/>
        </p:nvSpPr>
        <p:spPr>
          <a:xfrm rot="2832441">
            <a:off x="2417881" y="3726781"/>
            <a:ext cx="955905" cy="330258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7" name="Notched Right Arrow 18">
            <a:extLst>
              <a:ext uri="{FF2B5EF4-FFF2-40B4-BE49-F238E27FC236}">
                <a16:creationId xmlns:a16="http://schemas.microsoft.com/office/drawing/2014/main" id="{92028F08-8DDE-49CE-9829-C39E36B7CD59}"/>
              </a:ext>
            </a:extLst>
          </p:cNvPr>
          <p:cNvSpPr/>
          <p:nvPr/>
        </p:nvSpPr>
        <p:spPr>
          <a:xfrm rot="2832441">
            <a:off x="2843555" y="3421995"/>
            <a:ext cx="955905" cy="330258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8" name="Notched Right Arrow 18">
            <a:extLst>
              <a:ext uri="{FF2B5EF4-FFF2-40B4-BE49-F238E27FC236}">
                <a16:creationId xmlns:a16="http://schemas.microsoft.com/office/drawing/2014/main" id="{49E7E46B-FA5B-4175-A1B8-D61BE6348D61}"/>
              </a:ext>
            </a:extLst>
          </p:cNvPr>
          <p:cNvSpPr/>
          <p:nvPr/>
        </p:nvSpPr>
        <p:spPr>
          <a:xfrm rot="19277193">
            <a:off x="6094261" y="3177658"/>
            <a:ext cx="955905" cy="330258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0D516D8-9DD7-43D0-9A20-048A83477E74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4" t="2082" r="22788" b="-2082"/>
          <a:stretch/>
        </p:blipFill>
        <p:spPr>
          <a:xfrm>
            <a:off x="8300634" y="1339428"/>
            <a:ext cx="1016793" cy="152444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F4D27FF-7E82-481A-9F16-971ACD9A994B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0" r="5255" b="1"/>
          <a:stretch/>
        </p:blipFill>
        <p:spPr>
          <a:xfrm>
            <a:off x="9363378" y="1452335"/>
            <a:ext cx="1257392" cy="117163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3EED02E-E38C-497A-A026-99B1E8697A7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20" y="1071242"/>
            <a:ext cx="1412238" cy="79438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FA9B985-12C6-47AA-BD40-83E1E38F4543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4" r="1505"/>
          <a:stretch/>
        </p:blipFill>
        <p:spPr>
          <a:xfrm>
            <a:off x="7273469" y="2386134"/>
            <a:ext cx="1250270" cy="930353"/>
          </a:xfrm>
          <a:prstGeom prst="rect">
            <a:avLst/>
          </a:prstGeom>
        </p:spPr>
      </p:pic>
      <p:pic>
        <p:nvPicPr>
          <p:cNvPr id="6" name="Graphic 5" descr="Magnifying glass">
            <a:extLst>
              <a:ext uri="{FF2B5EF4-FFF2-40B4-BE49-F238E27FC236}">
                <a16:creationId xmlns:a16="http://schemas.microsoft.com/office/drawing/2014/main" id="{49AEE5BA-113F-43ED-8703-279457536E1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012872" y="1534337"/>
            <a:ext cx="405455" cy="4054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D76CC5-C569-47F7-B0E7-FDF3707F3F17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653" y="5302176"/>
            <a:ext cx="1856705" cy="123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5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35" grpId="0" animBg="1"/>
      <p:bldP spid="60" grpId="0" animBg="1"/>
      <p:bldP spid="61" grpId="0" animBg="1"/>
      <p:bldP spid="36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object 3">
            <a:extLst>
              <a:ext uri="{FF2B5EF4-FFF2-40B4-BE49-F238E27FC236}">
                <a16:creationId xmlns:a16="http://schemas.microsoft.com/office/drawing/2014/main" id="{7A37CDB0-10C4-4635-AF5B-B7A549B113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57600" y="1328262"/>
            <a:ext cx="7710616" cy="473757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364" name="object 4">
            <a:extLst>
              <a:ext uri="{FF2B5EF4-FFF2-40B4-BE49-F238E27FC236}">
                <a16:creationId xmlns:a16="http://schemas.microsoft.com/office/drawing/2014/main" id="{2C8565F8-2904-4529-924B-40E0E8256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427" y="2413337"/>
            <a:ext cx="271702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Niche areas of ships often have high level of biofouling</a:t>
            </a:r>
          </a:p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26F433-5829-4774-B5B4-CC21AF285FF4}"/>
              </a:ext>
            </a:extLst>
          </p:cNvPr>
          <p:cNvSpPr txBox="1">
            <a:spLocks/>
          </p:cNvSpPr>
          <p:nvPr/>
        </p:nvSpPr>
        <p:spPr>
          <a:xfrm>
            <a:off x="435427" y="280310"/>
            <a:ext cx="11441833" cy="8873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rgbClr val="094183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CEBRA 21C: </a:t>
            </a:r>
            <a:r>
              <a:rPr lang="en-AU" dirty="0">
                <a:solidFill>
                  <a:srgbClr val="094183"/>
                </a:solidFill>
                <a:latin typeface="Georgia"/>
              </a:rPr>
              <a:t>biofouling risk insurance 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rgbClr val="094183"/>
              </a:solidFill>
              <a:effectLst/>
              <a:uLnTx/>
              <a:uFillTx/>
              <a:latin typeface="Georgia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7C9D8EDA-224A-4205-A024-B4B034056F55}"/>
              </a:ext>
            </a:extLst>
          </p:cNvPr>
          <p:cNvSpPr txBox="1">
            <a:spLocks/>
          </p:cNvSpPr>
          <p:nvPr/>
        </p:nvSpPr>
        <p:spPr>
          <a:xfrm>
            <a:off x="619986" y="1680208"/>
            <a:ext cx="7070995" cy="43769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base">
              <a:spcBef>
                <a:spcPts val="600"/>
              </a:spcBef>
              <a:spcAft>
                <a:spcPts val="600"/>
              </a:spcAft>
              <a:buClr>
                <a:srgbClr val="002850"/>
              </a:buClr>
              <a:buSzPct val="100000"/>
              <a:buNone/>
              <a:defRPr/>
            </a:pPr>
            <a:r>
              <a:rPr lang="en-AU" sz="2800" dirty="0"/>
              <a:t>Biosecurity risk insurance mechanism:</a:t>
            </a:r>
          </a:p>
          <a:p>
            <a:pPr marL="342900" lvl="1" indent="-342900" fontAlgn="base">
              <a:spcBef>
                <a:spcPts val="600"/>
              </a:spcBef>
              <a:spcAft>
                <a:spcPts val="600"/>
              </a:spcAft>
              <a:buClr>
                <a:srgbClr val="002850"/>
              </a:buClr>
              <a:buSzPct val="100000"/>
              <a:defRPr/>
            </a:pPr>
            <a:r>
              <a:rPr lang="en-US" dirty="0"/>
              <a:t>Vessel operators required to purchase biofouling risk insurance</a:t>
            </a:r>
          </a:p>
          <a:p>
            <a:pPr marL="1028700" lvl="2" indent="-342900" fontAlgn="base">
              <a:spcBef>
                <a:spcPts val="0"/>
              </a:spcBef>
              <a:spcAft>
                <a:spcPts val="600"/>
              </a:spcAft>
              <a:buClr>
                <a:srgbClr val="002850"/>
              </a:buClr>
              <a:buSzPct val="100000"/>
              <a:buFont typeface="Cambria" panose="02040503050406030204" pitchFamily="18" charset="0"/>
              <a:buChar char="̶"/>
              <a:defRPr/>
            </a:pPr>
            <a:r>
              <a:rPr lang="en-US" dirty="0"/>
              <a:t>Premiums calculated by actuaries based on biofouling risk posed by vessels</a:t>
            </a:r>
          </a:p>
          <a:p>
            <a:pPr marL="342900" lvl="1" indent="-342900" fontAlgn="base">
              <a:spcBef>
                <a:spcPts val="600"/>
              </a:spcBef>
              <a:spcAft>
                <a:spcPts val="600"/>
              </a:spcAft>
              <a:buClr>
                <a:srgbClr val="002850"/>
              </a:buClr>
              <a:buSzPct val="100000"/>
              <a:defRPr/>
            </a:pPr>
            <a:r>
              <a:rPr lang="en-US" dirty="0"/>
              <a:t>Link risk-rating to verifiable BMPs    </a:t>
            </a:r>
          </a:p>
          <a:p>
            <a:pPr marL="1028700" lvl="2" indent="-342900" fontAlgn="base">
              <a:spcBef>
                <a:spcPts val="0"/>
              </a:spcBef>
              <a:spcAft>
                <a:spcPts val="600"/>
              </a:spcAft>
              <a:buClr>
                <a:srgbClr val="002850"/>
              </a:buClr>
              <a:buSzPct val="100000"/>
              <a:buFont typeface="Cambria" panose="02040503050406030204" pitchFamily="18" charset="0"/>
              <a:buChar char="̶"/>
              <a:defRPr/>
            </a:pPr>
            <a:r>
              <a:rPr lang="en-US" dirty="0"/>
              <a:t>No verifiable BMPs = high risk, high premiums</a:t>
            </a:r>
          </a:p>
          <a:p>
            <a:pPr marL="1028700" lvl="2" indent="-342900" fontAlgn="base">
              <a:spcBef>
                <a:spcPts val="0"/>
              </a:spcBef>
              <a:spcAft>
                <a:spcPts val="600"/>
              </a:spcAft>
              <a:buClr>
                <a:srgbClr val="002850"/>
              </a:buClr>
              <a:buSzPct val="100000"/>
              <a:buFont typeface="Cambria" panose="02040503050406030204" pitchFamily="18" charset="0"/>
              <a:buChar char="̶"/>
              <a:defRPr/>
            </a:pPr>
            <a:r>
              <a:rPr lang="en-US" dirty="0"/>
              <a:t>Incentives to reduce biofouling risk</a:t>
            </a:r>
          </a:p>
          <a:p>
            <a:pPr marL="342900" lvl="1" indent="-342900" fontAlgn="base">
              <a:spcBef>
                <a:spcPts val="600"/>
              </a:spcBef>
              <a:spcAft>
                <a:spcPts val="600"/>
              </a:spcAft>
              <a:buClr>
                <a:srgbClr val="002850"/>
              </a:buClr>
              <a:buSzPct val="100000"/>
              <a:defRPr/>
            </a:pPr>
            <a:r>
              <a:rPr lang="en-US" dirty="0"/>
              <a:t>Insurance pool (accumulated premium payments)</a:t>
            </a:r>
          </a:p>
          <a:p>
            <a:pPr marL="1028700" lvl="2" indent="-342900" fontAlgn="base">
              <a:spcBef>
                <a:spcPts val="0"/>
              </a:spcBef>
              <a:spcAft>
                <a:spcPts val="600"/>
              </a:spcAft>
              <a:buClr>
                <a:srgbClr val="002850"/>
              </a:buClr>
              <a:buSzPct val="100000"/>
              <a:buFont typeface="Cambria" panose="02040503050406030204" pitchFamily="18" charset="0"/>
              <a:buChar char="̶"/>
              <a:defRPr/>
            </a:pPr>
            <a:r>
              <a:rPr lang="en-US" dirty="0"/>
              <a:t>Funds biosecurity agency costs, incl surveillance</a:t>
            </a:r>
          </a:p>
          <a:p>
            <a:pPr marL="1028700" lvl="2" indent="-342900" fontAlgn="base">
              <a:spcBef>
                <a:spcPts val="0"/>
              </a:spcBef>
              <a:spcAft>
                <a:spcPts val="600"/>
              </a:spcAft>
              <a:buClr>
                <a:srgbClr val="002850"/>
              </a:buClr>
              <a:buSzPct val="100000"/>
              <a:buFont typeface="Cambria" panose="02040503050406030204" pitchFamily="18" charset="0"/>
              <a:buChar char="̶"/>
              <a:defRPr/>
            </a:pPr>
            <a:r>
              <a:rPr lang="en-US" dirty="0"/>
              <a:t>Funds response effort </a:t>
            </a:r>
          </a:p>
          <a:p>
            <a:pPr marL="1028700" lvl="2" indent="-342900" fontAlgn="base">
              <a:spcBef>
                <a:spcPts val="0"/>
              </a:spcBef>
              <a:spcAft>
                <a:spcPts val="600"/>
              </a:spcAft>
              <a:buClr>
                <a:srgbClr val="002850"/>
              </a:buClr>
              <a:buSzPct val="100000"/>
              <a:buFont typeface="Cambria" panose="02040503050406030204" pitchFamily="18" charset="0"/>
              <a:buChar char="̶"/>
              <a:defRPr/>
            </a:pPr>
            <a:r>
              <a:rPr lang="en-US" dirty="0"/>
              <a:t>Financially sustainable model</a:t>
            </a:r>
          </a:p>
          <a:p>
            <a:pPr marL="342900" lvl="1" indent="-342900" fontAlgn="base">
              <a:spcBef>
                <a:spcPts val="600"/>
              </a:spcBef>
              <a:spcAft>
                <a:spcPts val="600"/>
              </a:spcAft>
              <a:buClr>
                <a:srgbClr val="002850"/>
              </a:buClr>
              <a:buSzPct val="100000"/>
              <a:defRPr/>
            </a:pPr>
            <a:endParaRPr lang="en-AU" dirty="0"/>
          </a:p>
          <a:p>
            <a:pPr marL="685800" lvl="2" indent="0" fontAlgn="base">
              <a:spcBef>
                <a:spcPts val="0"/>
              </a:spcBef>
              <a:spcAft>
                <a:spcPts val="600"/>
              </a:spcAft>
              <a:buClr>
                <a:srgbClr val="002850"/>
              </a:buClr>
              <a:buSzPct val="100000"/>
              <a:buNone/>
              <a:defRPr/>
            </a:pP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998FBE-BA96-495D-AF2E-809497D6DA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0" r="21498"/>
          <a:stretch/>
        </p:blipFill>
        <p:spPr>
          <a:xfrm>
            <a:off x="8267177" y="1442281"/>
            <a:ext cx="3457185" cy="493957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35BC983-0BB9-4676-A060-36AFEE0FE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934" y="503344"/>
            <a:ext cx="103894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AU" altLang="en-US" sz="3200" b="1" dirty="0">
                <a:solidFill>
                  <a:srgbClr val="094183"/>
                </a:solidFill>
                <a:latin typeface="Georgia"/>
                <a:ea typeface="+mj-ea"/>
                <a:cs typeface="+mj-cs"/>
              </a:rPr>
              <a:t>CEBRA 21C: biofouling risk insurance</a:t>
            </a:r>
          </a:p>
        </p:txBody>
      </p:sp>
    </p:spTree>
    <p:extLst>
      <p:ext uri="{BB962C8B-B14F-4D97-AF65-F5344CB8AC3E}">
        <p14:creationId xmlns:p14="http://schemas.microsoft.com/office/powerpoint/2010/main" val="3210890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20EAB-320E-434E-AADD-50B717EBB1A7}"/>
              </a:ext>
            </a:extLst>
          </p:cNvPr>
          <p:cNvSpPr/>
          <p:nvPr/>
        </p:nvSpPr>
        <p:spPr>
          <a:xfrm>
            <a:off x="1122274" y="1746363"/>
            <a:ext cx="6446925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ts val="6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AU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Consider strategic risks, and use the disciplines best placed to do this</a:t>
            </a:r>
          </a:p>
          <a:p>
            <a:pPr marL="800100" lvl="2" indent="-342900">
              <a:spcBef>
                <a:spcPts val="6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AU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Actuaries, (market design) economists …</a:t>
            </a:r>
          </a:p>
          <a:p>
            <a:pPr marL="342900" lvl="1" indent="-342900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AU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Technology for verification and detection is very important</a:t>
            </a:r>
          </a:p>
          <a:p>
            <a:pPr marL="342900" lvl="1" indent="-342900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AU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Creating fair, efficient and sustainable biosecurity systems is a multi-disciplinary task 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D541BCBB-84F0-4DC8-BA69-06D183753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498" y="2289984"/>
            <a:ext cx="3837474" cy="323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40D4BDC-1B7F-4984-8153-673480E99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934" y="503344"/>
            <a:ext cx="103894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AU" altLang="en-US" sz="3200" b="1" dirty="0">
                <a:solidFill>
                  <a:srgbClr val="094183"/>
                </a:solidFill>
                <a:latin typeface="Georgia"/>
                <a:ea typeface="+mj-ea"/>
                <a:cs typeface="+mj-cs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514747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5b271ce3-8e8e-4dcd-b9c1-4e3d95bc7c65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BDAE98E23249A2FA786884A9D84D" ma:contentTypeVersion="18" ma:contentTypeDescription="Create a new document." ma:contentTypeScope="" ma:versionID="ebaa989db7ed5bb2f619fddde834bda8">
  <xsd:schema xmlns:xsd="http://www.w3.org/2001/XMLSchema" xmlns:xs="http://www.w3.org/2001/XMLSchema" xmlns:p="http://schemas.microsoft.com/office/2006/metadata/properties" xmlns:ns1="http://schemas.microsoft.com/sharepoint/v3" xmlns:ns3="5b271ce3-8e8e-4dcd-b9c1-4e3d95bc7c65" xmlns:ns4="8007523a-f30c-41cf-a59a-3e876d2b8f24" targetNamespace="http://schemas.microsoft.com/office/2006/metadata/properties" ma:root="true" ma:fieldsID="9dfb5a2388a6c498af59e0d3d1624738" ns1:_="" ns3:_="" ns4:_="">
    <xsd:import namespace="http://schemas.microsoft.com/sharepoint/v3"/>
    <xsd:import namespace="5b271ce3-8e8e-4dcd-b9c1-4e3d95bc7c65"/>
    <xsd:import namespace="8007523a-f30c-41cf-a59a-3e876d2b8f2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3:MediaServiceLocation" minOccurs="0"/>
                <xsd:element ref="ns3:MediaServiceSearchPropertie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271ce3-8e8e-4dcd-b9c1-4e3d95bc7c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07523a-f30c-41cf-a59a-3e876d2b8f24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1BACD8-DCDD-4E59-9452-EA76CFE2AF42}">
  <ds:schemaRefs>
    <ds:schemaRef ds:uri="http://schemas.microsoft.com/office/2006/documentManagement/types"/>
    <ds:schemaRef ds:uri="http://purl.org/dc/elements/1.1/"/>
    <ds:schemaRef ds:uri="http://purl.org/dc/terms/"/>
    <ds:schemaRef ds:uri="5b271ce3-8e8e-4dcd-b9c1-4e3d95bc7c65"/>
    <ds:schemaRef ds:uri="http://www.w3.org/XML/1998/namespace"/>
    <ds:schemaRef ds:uri="http://schemas.openxmlformats.org/package/2006/metadata/core-properties"/>
    <ds:schemaRef ds:uri="8007523a-f30c-41cf-a59a-3e876d2b8f24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DA96EC1-B825-43E2-9801-F5B9391785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22E7A4-A1EE-4637-A51B-D55CDD1F48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b271ce3-8e8e-4dcd-b9c1-4e3d95bc7c65"/>
    <ds:schemaRef ds:uri="8007523a-f30c-41cf-a59a-3e876d2b8f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3898</TotalTime>
  <Words>642</Words>
  <Application>Microsoft Office PowerPoint</Application>
  <PresentationFormat>Widescreen</PresentationFormat>
  <Paragraphs>89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Hester</dc:creator>
  <cp:lastModifiedBy>Susan Hester</cp:lastModifiedBy>
  <cp:revision>54</cp:revision>
  <dcterms:created xsi:type="dcterms:W3CDTF">2023-04-29T10:43:13Z</dcterms:created>
  <dcterms:modified xsi:type="dcterms:W3CDTF">2025-08-12T23:21:12Z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0x0101003B84BDAE98E23249A2FA786884A9D84D</vt:lpwstr>
  </property>
</Properties>
</file>