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644" r:id="rId2"/>
    <p:sldId id="275" r:id="rId3"/>
    <p:sldId id="653" r:id="rId4"/>
    <p:sldId id="707" r:id="rId5"/>
    <p:sldId id="710" r:id="rId6"/>
    <p:sldId id="706" r:id="rId7"/>
    <p:sldId id="712" r:id="rId8"/>
    <p:sldId id="713" r:id="rId9"/>
    <p:sldId id="714" r:id="rId10"/>
    <p:sldId id="715" r:id="rId11"/>
    <p:sldId id="717" r:id="rId12"/>
    <p:sldId id="719" r:id="rId13"/>
    <p:sldId id="720" r:id="rId14"/>
    <p:sldId id="721" r:id="rId15"/>
    <p:sldId id="718" r:id="rId16"/>
    <p:sldId id="723" r:id="rId17"/>
    <p:sldId id="724" r:id="rId18"/>
    <p:sldId id="722" r:id="rId19"/>
    <p:sldId id="725" r:id="rId20"/>
    <p:sldId id="265" r:id="rId21"/>
    <p:sldId id="70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BC2FF-F871-4E9F-8FC4-7CFFDCB38CD5}" v="77" dt="2022-02-21T09:08:32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8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CCFA0-429B-40A3-BBCF-948948112D93}" type="datetimeFigureOut">
              <a:rPr lang="en-AU" smtClean="0"/>
              <a:t>2/06/2022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D0D07-AF2C-4A7D-81A1-895A2FCF81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100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7B499BD-E675-4B35-B278-7679D0748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BBE40-85FF-4E5D-A2AE-70E9A8238BC8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2CE9925-B59C-45F3-8F04-B4F6942C7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311150"/>
            <a:ext cx="3816351" cy="21478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0E0B4B8-37D2-47CD-91B9-474E74BDA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638" y="2633663"/>
            <a:ext cx="6356350" cy="635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99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7B499BD-E675-4B35-B278-7679D0748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BBE40-85FF-4E5D-A2AE-70E9A8238BC8}" type="slidenum">
              <a:rPr lang="en-GB" altLang="en-US" smtClean="0"/>
              <a:pPr>
                <a:spcBef>
                  <a:spcPct val="0"/>
                </a:spcBef>
              </a:pPr>
              <a:t>11</a:t>
            </a:fld>
            <a:endParaRPr lang="en-GB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2CE9925-B59C-45F3-8F04-B4F6942C7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311150"/>
            <a:ext cx="3816351" cy="21478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0E0B4B8-37D2-47CD-91B9-474E74BDA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638" y="2633663"/>
            <a:ext cx="6356350" cy="635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960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7B499BD-E675-4B35-B278-7679D0748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BBE40-85FF-4E5D-A2AE-70E9A8238BC8}" type="slidenum">
              <a:rPr lang="en-GB" altLang="en-US" smtClean="0"/>
              <a:pPr>
                <a:spcBef>
                  <a:spcPct val="0"/>
                </a:spcBef>
              </a:pPr>
              <a:t>12</a:t>
            </a:fld>
            <a:endParaRPr lang="en-GB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2CE9925-B59C-45F3-8F04-B4F6942C7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311150"/>
            <a:ext cx="3816351" cy="21478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0E0B4B8-37D2-47CD-91B9-474E74BDA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638" y="2633663"/>
            <a:ext cx="6356350" cy="635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6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7B499BD-E675-4B35-B278-7679D0748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BBE40-85FF-4E5D-A2AE-70E9A8238BC8}" type="slidenum">
              <a:rPr lang="en-GB" altLang="en-US" smtClean="0"/>
              <a:pPr>
                <a:spcBef>
                  <a:spcPct val="0"/>
                </a:spcBef>
              </a:pPr>
              <a:t>13</a:t>
            </a:fld>
            <a:endParaRPr lang="en-GB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2CE9925-B59C-45F3-8F04-B4F6942C7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311150"/>
            <a:ext cx="3816351" cy="21478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0E0B4B8-37D2-47CD-91B9-474E74BDA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638" y="2633663"/>
            <a:ext cx="6356350" cy="635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65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7B499BD-E675-4B35-B278-7679D0748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BBE40-85FF-4E5D-A2AE-70E9A8238BC8}" type="slidenum">
              <a:rPr lang="en-GB" altLang="en-US" smtClean="0"/>
              <a:pPr>
                <a:spcBef>
                  <a:spcPct val="0"/>
                </a:spcBef>
              </a:pPr>
              <a:t>14</a:t>
            </a:fld>
            <a:endParaRPr lang="en-GB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2CE9925-B59C-45F3-8F04-B4F6942C7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311150"/>
            <a:ext cx="3816351" cy="21478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0E0B4B8-37D2-47CD-91B9-474E74BDA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638" y="2633663"/>
            <a:ext cx="6356350" cy="635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438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7B499BD-E675-4B35-B278-7679D0748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BBE40-85FF-4E5D-A2AE-70E9A8238BC8}" type="slidenum">
              <a:rPr lang="en-GB" altLang="en-US" smtClean="0"/>
              <a:pPr>
                <a:spcBef>
                  <a:spcPct val="0"/>
                </a:spcBef>
              </a:pPr>
              <a:t>15</a:t>
            </a:fld>
            <a:endParaRPr lang="en-GB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2CE9925-B59C-45F3-8F04-B4F6942C7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311150"/>
            <a:ext cx="3816351" cy="21478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0E0B4B8-37D2-47CD-91B9-474E74BDA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638" y="2633663"/>
            <a:ext cx="6356350" cy="635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332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7B499BD-E675-4B35-B278-7679D0748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BBE40-85FF-4E5D-A2AE-70E9A8238BC8}" type="slidenum">
              <a:rPr lang="en-GB" altLang="en-US" smtClean="0"/>
              <a:pPr>
                <a:spcBef>
                  <a:spcPct val="0"/>
                </a:spcBef>
              </a:pPr>
              <a:t>16</a:t>
            </a:fld>
            <a:endParaRPr lang="en-GB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2CE9925-B59C-45F3-8F04-B4F6942C7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311150"/>
            <a:ext cx="3816351" cy="21478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0E0B4B8-37D2-47CD-91B9-474E74BDA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638" y="2633663"/>
            <a:ext cx="6356350" cy="635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22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7B499BD-E675-4B35-B278-7679D0748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BBE40-85FF-4E5D-A2AE-70E9A8238BC8}" type="slidenum">
              <a:rPr lang="en-GB" altLang="en-US" smtClean="0"/>
              <a:pPr>
                <a:spcBef>
                  <a:spcPct val="0"/>
                </a:spcBef>
              </a:pPr>
              <a:t>17</a:t>
            </a:fld>
            <a:endParaRPr lang="en-GB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2CE9925-B59C-45F3-8F04-B4F6942C7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311150"/>
            <a:ext cx="3816351" cy="21478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0E0B4B8-37D2-47CD-91B9-474E74BDA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638" y="2633663"/>
            <a:ext cx="6356350" cy="635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83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7B499BD-E675-4B35-B278-7679D0748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BBE40-85FF-4E5D-A2AE-70E9A8238BC8}" type="slidenum">
              <a:rPr lang="en-GB" altLang="en-US" smtClean="0"/>
              <a:pPr>
                <a:spcBef>
                  <a:spcPct val="0"/>
                </a:spcBef>
              </a:pPr>
              <a:t>18</a:t>
            </a:fld>
            <a:endParaRPr lang="en-GB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2CE9925-B59C-45F3-8F04-B4F6942C7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311150"/>
            <a:ext cx="3816351" cy="21478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0E0B4B8-37D2-47CD-91B9-474E74BDA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638" y="2633663"/>
            <a:ext cx="6356350" cy="635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186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7B499BD-E675-4B35-B278-7679D0748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BBE40-85FF-4E5D-A2AE-70E9A8238BC8}" type="slidenum">
              <a:rPr lang="en-GB" altLang="en-US" smtClean="0"/>
              <a:pPr>
                <a:spcBef>
                  <a:spcPct val="0"/>
                </a:spcBef>
              </a:pPr>
              <a:t>19</a:t>
            </a:fld>
            <a:endParaRPr lang="en-GB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2CE9925-B59C-45F3-8F04-B4F6942C7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311150"/>
            <a:ext cx="3816351" cy="21478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0E0B4B8-37D2-47CD-91B9-474E74BDA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638" y="2633663"/>
            <a:ext cx="6356350" cy="635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4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7B499BD-E675-4B35-B278-7679D0748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BBE40-85FF-4E5D-A2AE-70E9A8238BC8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2CE9925-B59C-45F3-8F04-B4F6942C7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311150"/>
            <a:ext cx="3816351" cy="21478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0E0B4B8-37D2-47CD-91B9-474E74BDA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638" y="2633663"/>
            <a:ext cx="6356350" cy="635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72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7B499BD-E675-4B35-B278-7679D0748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BBE40-85FF-4E5D-A2AE-70E9A8238BC8}" type="slidenum">
              <a:rPr lang="en-GB" altLang="en-US" smtClean="0"/>
              <a:pPr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2CE9925-B59C-45F3-8F04-B4F6942C7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311150"/>
            <a:ext cx="3816351" cy="21478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0E0B4B8-37D2-47CD-91B9-474E74BDA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638" y="2633663"/>
            <a:ext cx="6356350" cy="635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27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7B499BD-E675-4B35-B278-7679D0748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BBE40-85FF-4E5D-A2AE-70E9A8238BC8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2CE9925-B59C-45F3-8F04-B4F6942C7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311150"/>
            <a:ext cx="3816351" cy="21478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0E0B4B8-37D2-47CD-91B9-474E74BDA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638" y="2633663"/>
            <a:ext cx="6356350" cy="635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11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7B499BD-E675-4B35-B278-7679D0748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BBE40-85FF-4E5D-A2AE-70E9A8238BC8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2CE9925-B59C-45F3-8F04-B4F6942C7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311150"/>
            <a:ext cx="3816351" cy="21478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0E0B4B8-37D2-47CD-91B9-474E74BDA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638" y="2633663"/>
            <a:ext cx="6356350" cy="635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9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7B499BD-E675-4B35-B278-7679D0748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BBE40-85FF-4E5D-A2AE-70E9A8238BC8}" type="slidenum">
              <a:rPr lang="en-GB" altLang="en-US" smtClean="0"/>
              <a:pPr>
                <a:spcBef>
                  <a:spcPct val="0"/>
                </a:spcBef>
              </a:pPr>
              <a:t>7</a:t>
            </a:fld>
            <a:endParaRPr lang="en-GB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2CE9925-B59C-45F3-8F04-B4F6942C7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311150"/>
            <a:ext cx="3816351" cy="21478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0E0B4B8-37D2-47CD-91B9-474E74BDA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638" y="2633663"/>
            <a:ext cx="6356350" cy="635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094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7B499BD-E675-4B35-B278-7679D0748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BBE40-85FF-4E5D-A2AE-70E9A8238BC8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2CE9925-B59C-45F3-8F04-B4F6942C7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311150"/>
            <a:ext cx="3816351" cy="21478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0E0B4B8-37D2-47CD-91B9-474E74BDA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638" y="2633663"/>
            <a:ext cx="6356350" cy="635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88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7B499BD-E675-4B35-B278-7679D0748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BBE40-85FF-4E5D-A2AE-70E9A8238BC8}" type="slidenum">
              <a:rPr lang="en-GB" altLang="en-US" smtClean="0"/>
              <a:pPr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2CE9925-B59C-45F3-8F04-B4F6942C7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311150"/>
            <a:ext cx="3816351" cy="21478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0E0B4B8-37D2-47CD-91B9-474E74BDA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638" y="2633663"/>
            <a:ext cx="6356350" cy="635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97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D7B499BD-E675-4B35-B278-7679D0748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BBBE40-85FF-4E5D-A2AE-70E9A8238BC8}" type="slidenum">
              <a:rPr lang="en-GB" altLang="en-US" smtClean="0"/>
              <a:pPr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2CE9925-B59C-45F3-8F04-B4F6942C7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68263" y="311150"/>
            <a:ext cx="3816351" cy="2147888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D0E0B4B8-37D2-47CD-91B9-474E74BDAE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74638" y="2633663"/>
            <a:ext cx="6356350" cy="635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76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A4DF-E869-4483-8A34-472F04F962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00712F-423A-4789-941E-1887BE58AC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764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27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0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ntac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cebra.unimelb.edu.au/engage/reports/decision-making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web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1F45B-1ADD-4B23-8B73-A96E57B7A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74" y="1698396"/>
            <a:ext cx="2933700" cy="2933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ED29DD-FE6B-4222-9CA6-4D1717B58CA2}"/>
              </a:ext>
            </a:extLst>
          </p:cNvPr>
          <p:cNvSpPr/>
          <p:nvPr/>
        </p:nvSpPr>
        <p:spPr>
          <a:xfrm>
            <a:off x="4901151" y="2000053"/>
            <a:ext cx="5534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latin typeface="Calibri-Bold"/>
              </a:rPr>
              <a:t>Environmental biosecurity – beyond the matrix</a:t>
            </a:r>
            <a:endParaRPr lang="en-AU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7640FE5-FE21-4553-A0A8-D389A8F9B813}"/>
              </a:ext>
            </a:extLst>
          </p:cNvPr>
          <p:cNvSpPr/>
          <p:nvPr/>
        </p:nvSpPr>
        <p:spPr>
          <a:xfrm>
            <a:off x="4901151" y="2400163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Terry Walshe 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D4A8CDF-8869-46F6-B90B-04C2219BCB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04" y="2949429"/>
            <a:ext cx="1380747" cy="758954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5871E1DD-ECDA-4392-8B25-D87A35BB9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97" y="2931382"/>
            <a:ext cx="2058035" cy="7689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503C8A-BCB1-4565-96AA-ADFFCDE5B775}"/>
              </a:ext>
            </a:extLst>
          </p:cNvPr>
          <p:cNvSpPr txBox="1"/>
          <p:nvPr/>
        </p:nvSpPr>
        <p:spPr>
          <a:xfrm>
            <a:off x="4901151" y="3958018"/>
            <a:ext cx="63710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Centre of Excellence for Biosecurity Risk Analysis (CEBRA) is an Australian Government initiative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4977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0092FF-ACC3-4810-8D1B-B13DF289119F}"/>
              </a:ext>
            </a:extLst>
          </p:cNvPr>
          <p:cNvCxnSpPr>
            <a:cxnSpLocks/>
          </p:cNvCxnSpPr>
          <p:nvPr/>
        </p:nvCxnSpPr>
        <p:spPr>
          <a:xfrm>
            <a:off x="256310" y="711200"/>
            <a:ext cx="11702473" cy="0"/>
          </a:xfrm>
          <a:prstGeom prst="line">
            <a:avLst/>
          </a:prstGeom>
          <a:ln w="476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54D421-8EC6-481A-8432-66964C62ED5F}"/>
              </a:ext>
            </a:extLst>
          </p:cNvPr>
          <p:cNvSpPr/>
          <p:nvPr/>
        </p:nvSpPr>
        <p:spPr>
          <a:xfrm>
            <a:off x="2243579" y="248170"/>
            <a:ext cx="9715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1" dirty="0">
                <a:latin typeface="Calibri-Bold"/>
              </a:rPr>
              <a:t>2. d</a:t>
            </a:r>
            <a:r>
              <a:rPr lang="en-US" sz="1600" b="1" i="1" u="none" strike="noStrike" baseline="0" dirty="0">
                <a:latin typeface="Calibri-Bold"/>
              </a:rPr>
              <a:t>ecision support - alternatives</a:t>
            </a:r>
            <a:endParaRPr lang="en-AU" sz="1600" i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6B6ABDC-9B48-48D4-9A37-3238B0169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301993"/>
              </p:ext>
            </p:extLst>
          </p:nvPr>
        </p:nvGraphicFramePr>
        <p:xfrm>
          <a:off x="374748" y="1084179"/>
          <a:ext cx="8307339" cy="4689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7870">
                  <a:extLst>
                    <a:ext uri="{9D8B030D-6E8A-4147-A177-3AD203B41FA5}">
                      <a16:colId xmlns:a16="http://schemas.microsoft.com/office/drawing/2014/main" val="3198714452"/>
                    </a:ext>
                  </a:extLst>
                </a:gridCol>
                <a:gridCol w="1238938">
                  <a:extLst>
                    <a:ext uri="{9D8B030D-6E8A-4147-A177-3AD203B41FA5}">
                      <a16:colId xmlns:a16="http://schemas.microsoft.com/office/drawing/2014/main" val="3362621880"/>
                    </a:ext>
                  </a:extLst>
                </a:gridCol>
                <a:gridCol w="6170531">
                  <a:extLst>
                    <a:ext uri="{9D8B030D-6E8A-4147-A177-3AD203B41FA5}">
                      <a16:colId xmlns:a16="http://schemas.microsoft.com/office/drawing/2014/main" val="1868563681"/>
                    </a:ext>
                  </a:extLst>
                </a:gridCol>
              </a:tblGrid>
              <a:tr h="38676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AU" sz="1800" dirty="0">
                          <a:effectLst/>
                        </a:rPr>
                        <a:t>Quarantine</a:t>
                      </a:r>
                      <a:endParaRPr lang="en-A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506340"/>
                  </a:ext>
                </a:extLst>
              </a:tr>
              <a:tr h="257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Level 1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status quo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Five inspection events per year at Riverheads.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0857685"/>
                  </a:ext>
                </a:extLst>
              </a:tr>
              <a:tr h="531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Level 2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very lite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Inspection point at Riverheads that is attended for all barge departures during school holidays. </a:t>
                      </a:r>
                      <a:br>
                        <a:rPr lang="en-AU" sz="1200">
                          <a:effectLst/>
                        </a:rPr>
                      </a:br>
                      <a:r>
                        <a:rPr lang="en-AU" sz="1200">
                          <a:effectLst/>
                        </a:rPr>
                        <a:t>Inspections for visitors.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2778145"/>
                  </a:ext>
                </a:extLst>
              </a:tr>
              <a:tr h="805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Level 3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lite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Washdown bays at Riverheads. Voluntary wash down of vehicles. </a:t>
                      </a:r>
                      <a:br>
                        <a:rPr lang="en-AU" sz="1200">
                          <a:effectLst/>
                        </a:rPr>
                      </a:br>
                      <a:r>
                        <a:rPr lang="en-AU" sz="1200">
                          <a:effectLst/>
                        </a:rPr>
                        <a:t>Inspection points that are attended for all barge departures during school holidays. Inspections for visitors.  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8896722"/>
                  </a:ext>
                </a:extLst>
              </a:tr>
              <a:tr h="1353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Level 4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medium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Washdown bay and boot washing station at Riverheads and </a:t>
                      </a:r>
                      <a:r>
                        <a:rPr lang="en-AU" sz="1200" dirty="0" err="1">
                          <a:effectLst/>
                        </a:rPr>
                        <a:t>Inskip</a:t>
                      </a:r>
                      <a:r>
                        <a:rPr lang="en-AU" sz="1200" dirty="0">
                          <a:effectLst/>
                        </a:rPr>
                        <a:t> Point.  Compulsory washdown of vehicles and boots before entering barge.  Formalised inspection points that are attended for all barge departures (peak). </a:t>
                      </a:r>
                      <a:br>
                        <a:rPr lang="en-AU" sz="1200" dirty="0">
                          <a:effectLst/>
                        </a:rPr>
                      </a:br>
                      <a:r>
                        <a:rPr lang="en-AU" sz="1200" dirty="0">
                          <a:effectLst/>
                        </a:rPr>
                        <a:t>Inspection of all vehicles (visitors, residents and commercial). </a:t>
                      </a:r>
                      <a:br>
                        <a:rPr lang="en-AU" sz="1200" dirty="0">
                          <a:effectLst/>
                        </a:rPr>
                      </a:br>
                      <a:r>
                        <a:rPr lang="en-AU" sz="1200" dirty="0">
                          <a:effectLst/>
                        </a:rPr>
                        <a:t>Inspections at boat ramps in peak times.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5929307"/>
                  </a:ext>
                </a:extLst>
              </a:tr>
              <a:tr h="1353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Level 5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AU" sz="1200">
                          <a:effectLst/>
                        </a:rPr>
                        <a:t>heavy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AU" sz="1200" dirty="0">
                          <a:effectLst/>
                        </a:rPr>
                        <a:t>Formal terminus at </a:t>
                      </a:r>
                      <a:r>
                        <a:rPr lang="en-AU" sz="1200" dirty="0" err="1">
                          <a:effectLst/>
                        </a:rPr>
                        <a:t>Inskip</a:t>
                      </a:r>
                      <a:r>
                        <a:rPr lang="en-AU" sz="1200" dirty="0">
                          <a:effectLst/>
                        </a:rPr>
                        <a:t> Point.  Multiple vehicle washdown bays and boot washing stations at Riverheads and </a:t>
                      </a:r>
                      <a:r>
                        <a:rPr lang="en-AU" sz="1200" dirty="0" err="1">
                          <a:effectLst/>
                        </a:rPr>
                        <a:t>Inskip</a:t>
                      </a:r>
                      <a:r>
                        <a:rPr lang="en-AU" sz="1200" dirty="0">
                          <a:effectLst/>
                        </a:rPr>
                        <a:t> Point.  Compulsory washdown of vehicles and boots before entering barge.  </a:t>
                      </a:r>
                      <a:br>
                        <a:rPr lang="en-AU" sz="1200" dirty="0">
                          <a:effectLst/>
                        </a:rPr>
                      </a:br>
                      <a:r>
                        <a:rPr lang="en-AU" sz="1200" dirty="0">
                          <a:effectLst/>
                        </a:rPr>
                        <a:t>Formalised inspection points that are attended for all barge departures (peak and off peak). </a:t>
                      </a:r>
                      <a:br>
                        <a:rPr lang="en-AU" sz="1200" dirty="0">
                          <a:effectLst/>
                        </a:rPr>
                      </a:br>
                      <a:r>
                        <a:rPr lang="en-AU" sz="1200" dirty="0">
                          <a:effectLst/>
                        </a:rPr>
                        <a:t>Inspection of all vehicles (visitors, residents, and commercial) and high-risk equipment. </a:t>
                      </a:r>
                      <a:br>
                        <a:rPr lang="en-AU" sz="1200" dirty="0">
                          <a:effectLst/>
                        </a:rPr>
                      </a:br>
                      <a:r>
                        <a:rPr lang="en-AU" sz="1200" dirty="0">
                          <a:effectLst/>
                        </a:rPr>
                        <a:t>Inspections at boat ramps at times.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062968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0644551-FAA3-406F-92AA-6CD58B530FFA}"/>
              </a:ext>
            </a:extLst>
          </p:cNvPr>
          <p:cNvSpPr txBox="1"/>
          <p:nvPr/>
        </p:nvSpPr>
        <p:spPr>
          <a:xfrm>
            <a:off x="374748" y="5962132"/>
            <a:ext cx="834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…and five levels for education and enforcement, and five levels for search and destroy.</a:t>
            </a:r>
          </a:p>
        </p:txBody>
      </p:sp>
      <p:pic>
        <p:nvPicPr>
          <p:cNvPr id="5" name="Picture 4" descr="A turtle swimming in water&#10;&#10;Description automatically generated with low confidence">
            <a:extLst>
              <a:ext uri="{FF2B5EF4-FFF2-40B4-BE49-F238E27FC236}">
                <a16:creationId xmlns:a16="http://schemas.microsoft.com/office/drawing/2014/main" id="{1D3489A6-F2AC-4923-9FEC-3A45B2215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043" y="1100206"/>
            <a:ext cx="3048694" cy="14278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6F096D-8F67-4EAC-AFA2-835ECDB790BE}"/>
              </a:ext>
            </a:extLst>
          </p:cNvPr>
          <p:cNvSpPr txBox="1"/>
          <p:nvPr/>
        </p:nvSpPr>
        <p:spPr>
          <a:xfrm>
            <a:off x="8836762" y="2546865"/>
            <a:ext cx="3369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00" dirty="0"/>
              <a:t>Source: Butchulla Native Title Aboriginal Corporation website</a:t>
            </a:r>
          </a:p>
          <a:p>
            <a:r>
              <a:rPr lang="en-AU" sz="1000" dirty="0">
                <a:hlinkClick r:id="rId4"/>
              </a:rPr>
              <a:t>www.bntac.com</a:t>
            </a:r>
            <a:r>
              <a:rPr lang="en-AU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6250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0092FF-ACC3-4810-8D1B-B13DF289119F}"/>
              </a:ext>
            </a:extLst>
          </p:cNvPr>
          <p:cNvCxnSpPr>
            <a:cxnSpLocks/>
          </p:cNvCxnSpPr>
          <p:nvPr/>
        </p:nvCxnSpPr>
        <p:spPr>
          <a:xfrm>
            <a:off x="256310" y="711200"/>
            <a:ext cx="11702473" cy="0"/>
          </a:xfrm>
          <a:prstGeom prst="line">
            <a:avLst/>
          </a:prstGeom>
          <a:ln w="476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54D421-8EC6-481A-8432-66964C62ED5F}"/>
              </a:ext>
            </a:extLst>
          </p:cNvPr>
          <p:cNvSpPr/>
          <p:nvPr/>
        </p:nvSpPr>
        <p:spPr>
          <a:xfrm>
            <a:off x="2243579" y="248170"/>
            <a:ext cx="9715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1" dirty="0">
                <a:latin typeface="Calibri-Bold"/>
              </a:rPr>
              <a:t>2. d</a:t>
            </a:r>
            <a:r>
              <a:rPr lang="en-US" sz="1600" b="1" i="1" u="none" strike="noStrike" baseline="0" dirty="0">
                <a:latin typeface="Calibri-Bold"/>
              </a:rPr>
              <a:t>ecision support – the burden of inputs</a:t>
            </a:r>
            <a:endParaRPr lang="en-AU" sz="16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8589A-A393-47B2-9A46-9DEBDC39542B}"/>
              </a:ext>
            </a:extLst>
          </p:cNvPr>
          <p:cNvSpPr txBox="1"/>
          <p:nvPr/>
        </p:nvSpPr>
        <p:spPr>
          <a:xfrm>
            <a:off x="165862" y="1859339"/>
            <a:ext cx="11883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So in total we have 5 × 2 × 5 × 2 × 5 × 2 = 1,000 alternatives!</a:t>
            </a:r>
          </a:p>
          <a:p>
            <a:endParaRPr lang="en-AU" dirty="0"/>
          </a:p>
          <a:p>
            <a:r>
              <a:rPr lang="en-AU"/>
              <a:t>That’s </a:t>
            </a:r>
            <a:r>
              <a:rPr lang="en-AU" dirty="0"/>
              <a:t>a lot of alternatives that require assessment of (likelihood ×) consequence.</a:t>
            </a:r>
          </a:p>
          <a:p>
            <a:endParaRPr lang="en-AU" dirty="0"/>
          </a:p>
          <a:p>
            <a:r>
              <a:rPr lang="en-AU" dirty="0"/>
              <a:t>Together with trade-offs describing the context-specific importance of the objectives, the analyst needs to gather estimates of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probability of entry, establishment and spread, and the consequences of spread for each of the 20 worry list pests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cost of each of the five levels of candidate investment in quarantine, education and search and destroy,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the effectiveness of each of the five levels of candidate investment in quarantine, education and search and destroy.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The computer does the rest!</a:t>
            </a:r>
          </a:p>
          <a:p>
            <a:r>
              <a:rPr lang="en-A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70711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0092FF-ACC3-4810-8D1B-B13DF289119F}"/>
              </a:ext>
            </a:extLst>
          </p:cNvPr>
          <p:cNvCxnSpPr>
            <a:cxnSpLocks/>
          </p:cNvCxnSpPr>
          <p:nvPr/>
        </p:nvCxnSpPr>
        <p:spPr>
          <a:xfrm>
            <a:off x="256310" y="711200"/>
            <a:ext cx="11702473" cy="0"/>
          </a:xfrm>
          <a:prstGeom prst="line">
            <a:avLst/>
          </a:prstGeom>
          <a:ln w="476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54D421-8EC6-481A-8432-66964C62ED5F}"/>
              </a:ext>
            </a:extLst>
          </p:cNvPr>
          <p:cNvSpPr/>
          <p:nvPr/>
        </p:nvSpPr>
        <p:spPr>
          <a:xfrm>
            <a:off x="2243579" y="248170"/>
            <a:ext cx="9715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1" dirty="0">
                <a:latin typeface="Calibri-Bold"/>
              </a:rPr>
              <a:t>2. d</a:t>
            </a:r>
            <a:r>
              <a:rPr lang="en-US" sz="1600" b="1" i="1" u="none" strike="noStrike" baseline="0" dirty="0">
                <a:latin typeface="Calibri-Bold"/>
              </a:rPr>
              <a:t>ecision support – outputs</a:t>
            </a:r>
            <a:endParaRPr lang="en-AU" sz="16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BDCA88-B24B-4E1B-B820-A0F5732AF7AF}"/>
              </a:ext>
            </a:extLst>
          </p:cNvPr>
          <p:cNvSpPr txBox="1"/>
          <p:nvPr/>
        </p:nvSpPr>
        <p:spPr>
          <a:xfrm>
            <a:off x="405352" y="960344"/>
            <a:ext cx="1143471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A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common feature of the planning context is that managers do not have a strong sense of what budget may be available for biosecurity management.  Often, resource availability depends on </a:t>
            </a:r>
          </a:p>
          <a:p>
            <a:pPr marL="342900" indent="-342900">
              <a:spcBef>
                <a:spcPts val="600"/>
              </a:spcBef>
              <a:buAutoNum type="alphaLcParenBoth"/>
            </a:pPr>
            <a:r>
              <a:rPr lang="en-A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magnitude of risks under current management, </a:t>
            </a:r>
          </a:p>
          <a:p>
            <a:pPr marL="342900" indent="-342900">
              <a:spcBef>
                <a:spcPts val="600"/>
              </a:spcBef>
              <a:buAutoNum type="alphaLcParenBoth"/>
            </a:pPr>
            <a:r>
              <a:rPr lang="en-A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prospect for material improvement in risk with action and associated additional resourcing, </a:t>
            </a:r>
            <a:endParaRPr lang="en-AU" sz="1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buAutoNum type="alphaLcParenBoth"/>
            </a:pPr>
            <a:r>
              <a:rPr lang="en-A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broad agreement among key stakeholders about how risk is to be mitigated, and </a:t>
            </a:r>
          </a:p>
          <a:p>
            <a:pPr marL="342900" indent="-342900">
              <a:spcBef>
                <a:spcPts val="600"/>
              </a:spcBef>
              <a:buAutoNum type="alphaLcParenBoth"/>
            </a:pPr>
            <a:r>
              <a:rPr lang="en-AU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ability to communicate these things clearly to those responsible for allocating resources within organisations.</a:t>
            </a:r>
            <a:endParaRPr lang="en-AU" sz="1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741812-DC94-4230-A389-C24104AD583C}"/>
              </a:ext>
            </a:extLst>
          </p:cNvPr>
          <p:cNvGrpSpPr/>
          <p:nvPr/>
        </p:nvGrpSpPr>
        <p:grpSpPr>
          <a:xfrm>
            <a:off x="162040" y="3024655"/>
            <a:ext cx="7330466" cy="2921152"/>
            <a:chOff x="162040" y="3024655"/>
            <a:chExt cx="7330466" cy="29211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0828AA-AEB6-434F-BA24-F5438AAF7903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40" y="3512073"/>
              <a:ext cx="7330466" cy="2433734"/>
            </a:xfrm>
            <a:prstGeom prst="rect">
              <a:avLst/>
            </a:prstGeom>
            <a:noFill/>
          </p:spPr>
        </p:pic>
        <p:sp>
          <p:nvSpPr>
            <p:cNvPr id="4" name="Arrow: Down 3">
              <a:extLst>
                <a:ext uri="{FF2B5EF4-FFF2-40B4-BE49-F238E27FC236}">
                  <a16:creationId xmlns:a16="http://schemas.microsoft.com/office/drawing/2014/main" id="{217B5CE8-3736-46F4-BF07-2952DB6B78DF}"/>
                </a:ext>
              </a:extLst>
            </p:cNvPr>
            <p:cNvSpPr/>
            <p:nvPr/>
          </p:nvSpPr>
          <p:spPr>
            <a:xfrm>
              <a:off x="952107" y="3339272"/>
              <a:ext cx="273378" cy="661243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/>
                <a:t>A</a:t>
              </a:r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4AEE7C4A-946A-4096-8F51-9B3A1D2ACDE5}"/>
                </a:ext>
              </a:extLst>
            </p:cNvPr>
            <p:cNvSpPr/>
            <p:nvPr/>
          </p:nvSpPr>
          <p:spPr>
            <a:xfrm>
              <a:off x="4790388" y="3024655"/>
              <a:ext cx="273378" cy="661243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600" dirty="0"/>
                <a:t>B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BA22D97-664E-4AF4-BBEF-90CFB722447A}"/>
              </a:ext>
            </a:extLst>
          </p:cNvPr>
          <p:cNvGrpSpPr/>
          <p:nvPr/>
        </p:nvGrpSpPr>
        <p:grpSpPr>
          <a:xfrm>
            <a:off x="7506326" y="2679391"/>
            <a:ext cx="4576969" cy="2007282"/>
            <a:chOff x="7591169" y="2679391"/>
            <a:chExt cx="4576969" cy="200728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ABC1865-53CE-485B-8107-1EDAD5B26F27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169" y="2679391"/>
              <a:ext cx="4576969" cy="2007282"/>
            </a:xfrm>
            <a:prstGeom prst="rect">
              <a:avLst/>
            </a:prstGeom>
            <a:noFill/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FEA9B7-690C-4887-9251-E18526E442E2}"/>
                </a:ext>
              </a:extLst>
            </p:cNvPr>
            <p:cNvSpPr txBox="1"/>
            <p:nvPr/>
          </p:nvSpPr>
          <p:spPr>
            <a:xfrm>
              <a:off x="8807227" y="2687321"/>
              <a:ext cx="277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b="1" dirty="0"/>
                <a:t>A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E2477F9-00FF-478A-8150-E44583F5306F}"/>
              </a:ext>
            </a:extLst>
          </p:cNvPr>
          <p:cNvGrpSpPr/>
          <p:nvPr/>
        </p:nvGrpSpPr>
        <p:grpSpPr>
          <a:xfrm>
            <a:off x="7515753" y="4686673"/>
            <a:ext cx="4581541" cy="2007282"/>
            <a:chOff x="7591169" y="4686673"/>
            <a:chExt cx="4581541" cy="200728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EFCDFBC-FEF7-41EF-9307-4A70DCA7708B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1169" y="4686673"/>
              <a:ext cx="4581541" cy="2007282"/>
            </a:xfrm>
            <a:prstGeom prst="rect">
              <a:avLst/>
            </a:prstGeom>
            <a:noFill/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61BF28-7879-49A3-85F8-76BA3778DF81}"/>
                </a:ext>
              </a:extLst>
            </p:cNvPr>
            <p:cNvSpPr txBox="1"/>
            <p:nvPr/>
          </p:nvSpPr>
          <p:spPr>
            <a:xfrm>
              <a:off x="8807227" y="4694603"/>
              <a:ext cx="2712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200" b="1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70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0092FF-ACC3-4810-8D1B-B13DF289119F}"/>
              </a:ext>
            </a:extLst>
          </p:cNvPr>
          <p:cNvCxnSpPr>
            <a:cxnSpLocks/>
          </p:cNvCxnSpPr>
          <p:nvPr/>
        </p:nvCxnSpPr>
        <p:spPr>
          <a:xfrm>
            <a:off x="256310" y="711200"/>
            <a:ext cx="11702473" cy="0"/>
          </a:xfrm>
          <a:prstGeom prst="line">
            <a:avLst/>
          </a:prstGeom>
          <a:ln w="476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54D421-8EC6-481A-8432-66964C62ED5F}"/>
              </a:ext>
            </a:extLst>
          </p:cNvPr>
          <p:cNvSpPr/>
          <p:nvPr/>
        </p:nvSpPr>
        <p:spPr>
          <a:xfrm>
            <a:off x="2243579" y="248170"/>
            <a:ext cx="9715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1" dirty="0">
                <a:latin typeface="Calibri-Bold"/>
              </a:rPr>
              <a:t>2. d</a:t>
            </a:r>
            <a:r>
              <a:rPr lang="en-US" sz="1600" b="1" i="1" u="none" strike="noStrike" baseline="0" dirty="0">
                <a:latin typeface="Calibri-Bold"/>
              </a:rPr>
              <a:t>ecision support – outputs</a:t>
            </a:r>
            <a:endParaRPr lang="en-AU" sz="1600" i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024719-4027-4D8B-8835-F52D0EE170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10" y="1996428"/>
            <a:ext cx="3292126" cy="3094598"/>
          </a:xfrm>
          <a:prstGeom prst="rect">
            <a:avLst/>
          </a:prstGeom>
          <a:noFill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B5E4084-46DC-45C7-8CC2-7F711C44C7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113" y="1996427"/>
            <a:ext cx="3288467" cy="3090940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8B1BE73-2C61-4CAB-BC28-7E82455D95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34" y="1996427"/>
            <a:ext cx="3284809" cy="3090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001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0092FF-ACC3-4810-8D1B-B13DF289119F}"/>
              </a:ext>
            </a:extLst>
          </p:cNvPr>
          <p:cNvCxnSpPr>
            <a:cxnSpLocks/>
          </p:cNvCxnSpPr>
          <p:nvPr/>
        </p:nvCxnSpPr>
        <p:spPr>
          <a:xfrm>
            <a:off x="256310" y="711200"/>
            <a:ext cx="11702473" cy="0"/>
          </a:xfrm>
          <a:prstGeom prst="line">
            <a:avLst/>
          </a:prstGeom>
          <a:ln w="476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54D421-8EC6-481A-8432-66964C62ED5F}"/>
              </a:ext>
            </a:extLst>
          </p:cNvPr>
          <p:cNvSpPr/>
          <p:nvPr/>
        </p:nvSpPr>
        <p:spPr>
          <a:xfrm>
            <a:off x="2243578" y="276450"/>
            <a:ext cx="9715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1" dirty="0">
                <a:latin typeface="Calibri-Bold"/>
              </a:rPr>
              <a:t>3. risk assessment</a:t>
            </a:r>
            <a:r>
              <a:rPr lang="en-US" sz="1600" b="1" i="1" u="none" strike="noStrike" baseline="0" dirty="0">
                <a:latin typeface="Calibri-Bold"/>
              </a:rPr>
              <a:t> – worry list (for </a:t>
            </a:r>
            <a:r>
              <a:rPr lang="en-US" sz="1600" b="1" i="1" u="none" strike="noStrike" baseline="0" dirty="0" err="1">
                <a:latin typeface="Calibri-Bold"/>
              </a:rPr>
              <a:t>K’gari</a:t>
            </a:r>
            <a:r>
              <a:rPr lang="en-US" sz="1600" b="1" i="1" u="none" strike="noStrike" baseline="0" dirty="0">
                <a:latin typeface="Calibri-Bold"/>
              </a:rPr>
              <a:t>)</a:t>
            </a:r>
            <a:endParaRPr lang="en-AU" sz="1600" i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B5B849-52D5-4C5D-8C6C-33359BA4E885}"/>
              </a:ext>
            </a:extLst>
          </p:cNvPr>
          <p:cNvSpPr/>
          <p:nvPr/>
        </p:nvSpPr>
        <p:spPr>
          <a:xfrm>
            <a:off x="547980" y="848683"/>
            <a:ext cx="6553200" cy="5929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Ceratocystis wilt</a:t>
            </a:r>
            <a:r>
              <a:rPr lang="en-A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AU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Ceratocystis </a:t>
            </a:r>
            <a:r>
              <a:rPr lang="en-AU" sz="14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manginecans</a:t>
            </a:r>
            <a:r>
              <a:rPr lang="en-AU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A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and other exotic </a:t>
            </a:r>
            <a:r>
              <a:rPr lang="en-AU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Ceratocystis </a:t>
            </a:r>
            <a:r>
              <a:rPr lang="en-A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spp.) 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Exotic strains of myrtle rust</a:t>
            </a:r>
            <a:r>
              <a:rPr lang="en-A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AU" sz="14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Austropuccinia</a:t>
            </a:r>
            <a:r>
              <a:rPr lang="en-AU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AU" sz="14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psidii</a:t>
            </a:r>
            <a:r>
              <a:rPr lang="en-A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) 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Polyphagous shot hole borer associated fusarium wilt</a:t>
            </a:r>
            <a:r>
              <a:rPr lang="en-A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AU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Fusarium </a:t>
            </a:r>
            <a:r>
              <a:rPr lang="en-AU" sz="14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euwallaceae</a:t>
            </a:r>
            <a:r>
              <a:rPr lang="en-A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1" dirty="0"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Phytophthora </a:t>
            </a:r>
            <a:r>
              <a:rPr lang="en-AU" sz="1400" b="1" i="1" dirty="0" err="1"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spp</a:t>
            </a:r>
            <a:r>
              <a:rPr lang="en-AU" sz="1400" b="1" dirty="0"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AU" sz="1400" dirty="0">
              <a:highlight>
                <a:srgbClr val="00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Phytophthora </a:t>
            </a:r>
            <a:r>
              <a:rPr lang="en-AU" sz="14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ramorum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P. </a:t>
            </a:r>
            <a:r>
              <a:rPr lang="en-AU" sz="14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multivora</a:t>
            </a:r>
            <a:r>
              <a:rPr lang="en-A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400" i="1" dirty="0">
                <a:latin typeface="Calibri" panose="020F0502020204030204" pitchFamily="34" charset="0"/>
                <a:ea typeface="Times New Roman" panose="02020603050405020304" pitchFamily="18" charset="0"/>
              </a:rPr>
              <a:t>P. </a:t>
            </a:r>
            <a:r>
              <a:rPr lang="en-AU" sz="14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cinnamomi</a:t>
            </a:r>
            <a:r>
              <a:rPr lang="en-A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Chytrid fungus</a:t>
            </a:r>
            <a:r>
              <a:rPr lang="en-AU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</a:rPr>
              <a:t>Batrachochytrium 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dendrobatidis</a:t>
            </a: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</a:p>
          <a:p>
            <a:pPr marL="457200"/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</a:rPr>
              <a:t>Tramp ants 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Red imported fire ant (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Solenopsis</a:t>
            </a: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invicta</a:t>
            </a: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Electric ant (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Wasmannia</a:t>
            </a: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auropunctata</a:t>
            </a: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Yellow crazy ant (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Anoplolepis</a:t>
            </a: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gracilipes</a:t>
            </a: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</a:rPr>
              <a:t>Brown marmorated stink bug </a:t>
            </a: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Halyomorpha</a:t>
            </a: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halys</a:t>
            </a: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1" dirty="0" err="1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Bitou</a:t>
            </a:r>
            <a:r>
              <a:rPr lang="en-AU" sz="1400" b="1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bush</a:t>
            </a:r>
            <a:r>
              <a:rPr lang="en-AU" sz="1400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Chrysanthemoides</a:t>
            </a: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monilifera</a:t>
            </a: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subsp</a:t>
            </a: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rotundata</a:t>
            </a: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</a:rPr>
              <a:t>Aquatic weeds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Duckweed (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Lemna</a:t>
            </a: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disperma</a:t>
            </a: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Water hyacinth (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Eichhornia</a:t>
            </a: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crassipes</a:t>
            </a: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Cabomba</a:t>
            </a: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Cabomba</a:t>
            </a: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caroliniana</a:t>
            </a: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</a:rPr>
              <a:t>Peruvian Primrose </a:t>
            </a: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Ludwigia</a:t>
            </a: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</a:rPr>
              <a:t> peruviana</a:t>
            </a: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1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Cat’s claw </a:t>
            </a: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Uncaria</a:t>
            </a: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</a:rPr>
              <a:t> tomentos</a:t>
            </a: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1" dirty="0"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Mosquitofish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</a:rPr>
              <a:t>Gambusia 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holbrooki</a:t>
            </a: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en-AU" sz="1400" i="1" dirty="0">
                <a:latin typeface="Calibri" panose="020F0502020204030204" pitchFamily="34" charset="0"/>
                <a:ea typeface="Calibri" panose="020F0502020204030204" pitchFamily="34" charset="0"/>
              </a:rPr>
              <a:t> Gambusia </a:t>
            </a:r>
            <a:r>
              <a:rPr lang="en-AU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affinis</a:t>
            </a: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</a:rPr>
              <a:t>Tilapia (several </a:t>
            </a:r>
            <a:r>
              <a:rPr lang="en-AU" sz="1400" b="1" dirty="0" err="1">
                <a:latin typeface="Calibri" panose="020F0502020204030204" pitchFamily="34" charset="0"/>
                <a:ea typeface="Calibri" panose="020F0502020204030204" pitchFamily="34" charset="0"/>
              </a:rPr>
              <a:t>spp</a:t>
            </a: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400" b="1" dirty="0">
                <a:latin typeface="Calibri" panose="020F0502020204030204" pitchFamily="34" charset="0"/>
                <a:ea typeface="Calibri" panose="020F0502020204030204" pitchFamily="34" charset="0"/>
              </a:rPr>
              <a:t>Domestic dogs</a:t>
            </a:r>
            <a:endParaRPr lang="en-AU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Picture 6" descr="A insect on the ground&#10;&#10;Description automatically generated">
            <a:extLst>
              <a:ext uri="{FF2B5EF4-FFF2-40B4-BE49-F238E27FC236}">
                <a16:creationId xmlns:a16="http://schemas.microsoft.com/office/drawing/2014/main" id="{F22B60A7-08D7-4D48-BB15-096BA1091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187" y="1223703"/>
            <a:ext cx="2857500" cy="2857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6DC66-E5E4-4631-9644-9ADC3E88949F}"/>
              </a:ext>
            </a:extLst>
          </p:cNvPr>
          <p:cNvSpPr txBox="1"/>
          <p:nvPr/>
        </p:nvSpPr>
        <p:spPr>
          <a:xfrm>
            <a:off x="7494310" y="4427114"/>
            <a:ext cx="3467744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400" dirty="0"/>
              <a:t>Over a specified time horizon,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probability of entry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probability of </a:t>
            </a:r>
            <a:r>
              <a:rPr lang="en-AU" sz="1400" dirty="0" err="1"/>
              <a:t>establishment|entry</a:t>
            </a:r>
            <a:endParaRPr lang="en-AU" sz="1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/>
              <a:t>probability of </a:t>
            </a:r>
            <a:r>
              <a:rPr lang="en-AU" sz="1400" dirty="0" err="1"/>
              <a:t>spread|establishment</a:t>
            </a:r>
            <a:r>
              <a:rPr lang="en-AU" sz="1400" dirty="0"/>
              <a:t>, and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dirty="0" err="1"/>
              <a:t>consequences|spread</a:t>
            </a:r>
            <a:endParaRPr lang="en-AU" sz="1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684270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0092FF-ACC3-4810-8D1B-B13DF289119F}"/>
              </a:ext>
            </a:extLst>
          </p:cNvPr>
          <p:cNvCxnSpPr>
            <a:cxnSpLocks/>
          </p:cNvCxnSpPr>
          <p:nvPr/>
        </p:nvCxnSpPr>
        <p:spPr>
          <a:xfrm>
            <a:off x="256310" y="711200"/>
            <a:ext cx="11702473" cy="0"/>
          </a:xfrm>
          <a:prstGeom prst="line">
            <a:avLst/>
          </a:prstGeom>
          <a:ln w="476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54D421-8EC6-481A-8432-66964C62ED5F}"/>
              </a:ext>
            </a:extLst>
          </p:cNvPr>
          <p:cNvSpPr/>
          <p:nvPr/>
        </p:nvSpPr>
        <p:spPr>
          <a:xfrm>
            <a:off x="2243578" y="276450"/>
            <a:ext cx="9715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1" dirty="0">
                <a:latin typeface="Calibri-Bold"/>
              </a:rPr>
              <a:t>3. risk assessment</a:t>
            </a:r>
            <a:r>
              <a:rPr lang="en-US" sz="1600" b="1" i="1" u="none" strike="noStrike" baseline="0" dirty="0">
                <a:latin typeface="Calibri-Bold"/>
              </a:rPr>
              <a:t> – conceptual models</a:t>
            </a:r>
            <a:endParaRPr lang="en-AU" sz="1600" i="1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4491C10-44DC-4BF9-BB55-28EDAB33D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58" y="1922811"/>
            <a:ext cx="11869484" cy="301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135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0092FF-ACC3-4810-8D1B-B13DF289119F}"/>
              </a:ext>
            </a:extLst>
          </p:cNvPr>
          <p:cNvCxnSpPr>
            <a:cxnSpLocks/>
          </p:cNvCxnSpPr>
          <p:nvPr/>
        </p:nvCxnSpPr>
        <p:spPr>
          <a:xfrm>
            <a:off x="256310" y="711200"/>
            <a:ext cx="11702473" cy="0"/>
          </a:xfrm>
          <a:prstGeom prst="line">
            <a:avLst/>
          </a:prstGeom>
          <a:ln w="476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54D421-8EC6-481A-8432-66964C62ED5F}"/>
              </a:ext>
            </a:extLst>
          </p:cNvPr>
          <p:cNvSpPr/>
          <p:nvPr/>
        </p:nvSpPr>
        <p:spPr>
          <a:xfrm>
            <a:off x="2243578" y="276450"/>
            <a:ext cx="9715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1" dirty="0">
                <a:latin typeface="Calibri-Bold"/>
              </a:rPr>
              <a:t>3. risk assessment</a:t>
            </a:r>
            <a:r>
              <a:rPr lang="en-US" sz="1600" b="1" i="1" u="none" strike="noStrike" baseline="0" dirty="0">
                <a:latin typeface="Calibri-Bold"/>
              </a:rPr>
              <a:t> – consequences for conservation values</a:t>
            </a:r>
            <a:endParaRPr lang="en-AU" sz="1600" i="1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0456A8E4-685E-4285-BC17-1CBF9130D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6" y="1232749"/>
            <a:ext cx="11145805" cy="1740461"/>
          </a:xfrm>
          <a:prstGeom prst="rect">
            <a:avLst/>
          </a:prstGeom>
        </p:spPr>
      </p:pic>
      <p:pic>
        <p:nvPicPr>
          <p:cNvPr id="5" name="Picture 4" descr="A picture containing water, nature, outdoor, shore&#10;&#10;Description automatically generated">
            <a:extLst>
              <a:ext uri="{FF2B5EF4-FFF2-40B4-BE49-F238E27FC236}">
                <a16:creationId xmlns:a16="http://schemas.microsoft.com/office/drawing/2014/main" id="{BB2629FC-236A-49F9-A6D0-B3EB65F99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06" y="3429000"/>
            <a:ext cx="3840480" cy="25688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C13486-AE57-4115-82DC-B50989BAB565}"/>
              </a:ext>
            </a:extLst>
          </p:cNvPr>
          <p:cNvSpPr txBox="1"/>
          <p:nvPr/>
        </p:nvSpPr>
        <p:spPr>
          <a:xfrm>
            <a:off x="963106" y="6023689"/>
            <a:ext cx="2778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Source: Queensland Parks and Wildlife Service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61652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0092FF-ACC3-4810-8D1B-B13DF289119F}"/>
              </a:ext>
            </a:extLst>
          </p:cNvPr>
          <p:cNvCxnSpPr>
            <a:cxnSpLocks/>
          </p:cNvCxnSpPr>
          <p:nvPr/>
        </p:nvCxnSpPr>
        <p:spPr>
          <a:xfrm>
            <a:off x="256310" y="711200"/>
            <a:ext cx="11702473" cy="0"/>
          </a:xfrm>
          <a:prstGeom prst="line">
            <a:avLst/>
          </a:prstGeom>
          <a:ln w="476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54D421-8EC6-481A-8432-66964C62ED5F}"/>
              </a:ext>
            </a:extLst>
          </p:cNvPr>
          <p:cNvSpPr/>
          <p:nvPr/>
        </p:nvSpPr>
        <p:spPr>
          <a:xfrm>
            <a:off x="2243578" y="276450"/>
            <a:ext cx="9715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1" dirty="0">
                <a:latin typeface="Calibri-Bold"/>
              </a:rPr>
              <a:t>3. risk assessment</a:t>
            </a:r>
            <a:r>
              <a:rPr lang="en-US" sz="1600" b="1" i="1" u="none" strike="noStrike" baseline="0" dirty="0">
                <a:latin typeface="Calibri-Bold"/>
              </a:rPr>
              <a:t> – expert judgment</a:t>
            </a:r>
            <a:endParaRPr lang="en-AU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9BA17C-3820-42C9-BFCD-906798B6E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719" y="1606667"/>
            <a:ext cx="8285182" cy="4011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100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0092FF-ACC3-4810-8D1B-B13DF289119F}"/>
              </a:ext>
            </a:extLst>
          </p:cNvPr>
          <p:cNvCxnSpPr>
            <a:cxnSpLocks/>
          </p:cNvCxnSpPr>
          <p:nvPr/>
        </p:nvCxnSpPr>
        <p:spPr>
          <a:xfrm>
            <a:off x="256310" y="711200"/>
            <a:ext cx="11702473" cy="0"/>
          </a:xfrm>
          <a:prstGeom prst="line">
            <a:avLst/>
          </a:prstGeom>
          <a:ln w="476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54D421-8EC6-481A-8432-66964C62ED5F}"/>
              </a:ext>
            </a:extLst>
          </p:cNvPr>
          <p:cNvSpPr/>
          <p:nvPr/>
        </p:nvSpPr>
        <p:spPr>
          <a:xfrm>
            <a:off x="2243578" y="276450"/>
            <a:ext cx="9715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1" dirty="0">
                <a:latin typeface="Calibri-Bold"/>
              </a:rPr>
              <a:t>3. risk assessment</a:t>
            </a:r>
            <a:r>
              <a:rPr lang="en-US" sz="1600" b="1" i="1" u="none" strike="noStrike" baseline="0" dirty="0">
                <a:latin typeface="Calibri-Bold"/>
              </a:rPr>
              <a:t> – simplifying assumptions</a:t>
            </a:r>
            <a:endParaRPr lang="en-AU" sz="16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E041BF-5AE8-4BBA-9F26-A912CCC6B7ED}"/>
              </a:ext>
            </a:extLst>
          </p:cNvPr>
          <p:cNvSpPr txBox="1"/>
          <p:nvPr/>
        </p:nvSpPr>
        <p:spPr>
          <a:xfrm>
            <a:off x="1080327" y="2102751"/>
            <a:ext cx="63089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To estimate aggregate risk over multiple pests we assume impacts are independent…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42D8FB-5C4B-4AD5-AABC-35813046BBCF}"/>
              </a:ext>
            </a:extLst>
          </p:cNvPr>
          <p:cNvSpPr txBox="1"/>
          <p:nvPr/>
        </p:nvSpPr>
        <p:spPr>
          <a:xfrm>
            <a:off x="1041773" y="5498271"/>
            <a:ext cx="305271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 err="1"/>
              <a:t>Source:https</a:t>
            </a:r>
            <a:r>
              <a:rPr lang="en-AU" sz="1000" dirty="0"/>
              <a:t>://weeds.brisbane.qld.gov.au/weeds/cats-claw-creeper</a:t>
            </a:r>
          </a:p>
        </p:txBody>
      </p:sp>
      <p:pic>
        <p:nvPicPr>
          <p:cNvPr id="7" name="Picture 6" descr="A picture containing tree, outdoor, plant, conifer&#10;&#10;Description automatically generated">
            <a:extLst>
              <a:ext uri="{FF2B5EF4-FFF2-40B4-BE49-F238E27FC236}">
                <a16:creationId xmlns:a16="http://schemas.microsoft.com/office/drawing/2014/main" id="{94426B35-4B4A-4A6B-B247-B46F1080A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6" y="3447634"/>
            <a:ext cx="2975610" cy="1985486"/>
          </a:xfrm>
          <a:prstGeom prst="rect">
            <a:avLst/>
          </a:prstGeom>
        </p:spPr>
      </p:pic>
      <p:pic>
        <p:nvPicPr>
          <p:cNvPr id="12" name="Picture 11" descr="A group of trees&#10;&#10;Description automatically generated with low confidence">
            <a:extLst>
              <a:ext uri="{FF2B5EF4-FFF2-40B4-BE49-F238E27FC236}">
                <a16:creationId xmlns:a16="http://schemas.microsoft.com/office/drawing/2014/main" id="{5F627CDE-32B7-45C7-8136-D39A7DED9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739" y="3454730"/>
            <a:ext cx="2971800" cy="197129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3745A8E-641A-427A-B1EE-9D990E1CCAA2}"/>
              </a:ext>
            </a:extLst>
          </p:cNvPr>
          <p:cNvSpPr txBox="1"/>
          <p:nvPr/>
        </p:nvSpPr>
        <p:spPr>
          <a:xfrm>
            <a:off x="4697469" y="5498271"/>
            <a:ext cx="324932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/>
              <a:t>https://www.wettropics.gov.au/phytophthora-cinnamomi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A3ED02-1302-4C13-AAB1-1F50AFC59AB8}"/>
              </a:ext>
            </a:extLst>
          </p:cNvPr>
          <p:cNvSpPr txBox="1"/>
          <p:nvPr/>
        </p:nvSpPr>
        <p:spPr>
          <a:xfrm>
            <a:off x="1080326" y="2481974"/>
            <a:ext cx="11004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Cats claw 		 		</a:t>
            </a:r>
            <a:r>
              <a:rPr lang="en-AU" sz="1400" i="1" dirty="0"/>
              <a:t>Phytophthora		</a:t>
            </a:r>
          </a:p>
          <a:p>
            <a:r>
              <a:rPr lang="en-AU" sz="1400" dirty="0"/>
              <a:t>E × E × S  × consequence	       	AND 	E × E × S  × consequence		           Aggregate risk = 100 × (0.18 + 0.46 – 0.18 × 0.46) = 56</a:t>
            </a:r>
          </a:p>
          <a:p>
            <a:r>
              <a:rPr lang="en-AU" sz="1400" dirty="0"/>
              <a:t>0.9 × 0.5 × 0.8 × 50 = 18	 		0.95 × 0.9 × 0.6 × 90 = 46</a:t>
            </a:r>
          </a:p>
        </p:txBody>
      </p:sp>
    </p:spTree>
    <p:extLst>
      <p:ext uri="{BB962C8B-B14F-4D97-AF65-F5344CB8AC3E}">
        <p14:creationId xmlns:p14="http://schemas.microsoft.com/office/powerpoint/2010/main" val="3102984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0092FF-ACC3-4810-8D1B-B13DF289119F}"/>
              </a:ext>
            </a:extLst>
          </p:cNvPr>
          <p:cNvCxnSpPr>
            <a:cxnSpLocks/>
          </p:cNvCxnSpPr>
          <p:nvPr/>
        </p:nvCxnSpPr>
        <p:spPr>
          <a:xfrm>
            <a:off x="256310" y="711200"/>
            <a:ext cx="11702473" cy="0"/>
          </a:xfrm>
          <a:prstGeom prst="line">
            <a:avLst/>
          </a:prstGeom>
          <a:ln w="476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54D421-8EC6-481A-8432-66964C62ED5F}"/>
              </a:ext>
            </a:extLst>
          </p:cNvPr>
          <p:cNvSpPr/>
          <p:nvPr/>
        </p:nvSpPr>
        <p:spPr>
          <a:xfrm>
            <a:off x="2243578" y="276450"/>
            <a:ext cx="9715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1" dirty="0">
                <a:latin typeface="Calibri-Bold"/>
              </a:rPr>
              <a:t>3. risk assessment</a:t>
            </a:r>
            <a:r>
              <a:rPr lang="en-US" sz="1600" b="1" i="1" u="none" strike="noStrike" baseline="0" dirty="0">
                <a:latin typeface="Calibri-Bold"/>
              </a:rPr>
              <a:t> – simplifying assumptions</a:t>
            </a:r>
            <a:endParaRPr lang="en-AU" sz="1600" i="1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C5280EEB-E172-42D9-9BC0-5607D7DF5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6" y="2370374"/>
            <a:ext cx="9516410" cy="1882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EC75E3A-D6FB-4B59-B2F9-7FF0C7B2E412}"/>
              </a:ext>
            </a:extLst>
          </p:cNvPr>
          <p:cNvSpPr txBox="1"/>
          <p:nvPr/>
        </p:nvSpPr>
        <p:spPr>
          <a:xfrm>
            <a:off x="597816" y="1579849"/>
            <a:ext cx="4428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/>
              <a:t>The point(s) at which actions reduce risk is stripped back…</a:t>
            </a:r>
          </a:p>
        </p:txBody>
      </p:sp>
    </p:spTree>
    <p:extLst>
      <p:ext uri="{BB962C8B-B14F-4D97-AF65-F5344CB8AC3E}">
        <p14:creationId xmlns:p14="http://schemas.microsoft.com/office/powerpoint/2010/main" val="171712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EFC1F9-5777-4BD8-98F6-6B7D7728A470}"/>
              </a:ext>
            </a:extLst>
          </p:cNvPr>
          <p:cNvSpPr txBox="1"/>
          <p:nvPr/>
        </p:nvSpPr>
        <p:spPr>
          <a:xfrm>
            <a:off x="609600" y="936570"/>
            <a:ext cx="7217489" cy="52022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1400" b="1" dirty="0"/>
              <a:t>Many people helped.  Thanks!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Chantel van </a:t>
            </a:r>
            <a:r>
              <a:rPr lang="en-US" sz="1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Wamalen</a:t>
            </a: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Butchulla Land and Sea Rangers</a:t>
            </a:r>
            <a:endParaRPr lang="en-AU" sz="1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Linda Behrendorff, Queensland Department of Environment and Science </a:t>
            </a:r>
            <a:endParaRPr lang="en-AU" sz="1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Sue Sargent, Fraser Island Natural Integrity Alliance</a:t>
            </a:r>
            <a:endParaRPr lang="en-AU" sz="1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Geoff </a:t>
            </a:r>
            <a:r>
              <a:rPr lang="en-US" sz="1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Pegg</a:t>
            </a: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Queensland Department of Agriculture and Fisheries</a:t>
            </a:r>
            <a:endParaRPr lang="en-AU" sz="1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Peter Shooter, Fraser Island Defenders </a:t>
            </a:r>
            <a:r>
              <a:rPr lang="en-US" sz="14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Organisation</a:t>
            </a:r>
            <a:endParaRPr lang="en-AU" sz="1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Miles Broome, Butchulla Land and Sea Ranger</a:t>
            </a:r>
            <a:endParaRPr lang="en-AU" sz="1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Trent Juster , Queensland Department of Resources</a:t>
            </a:r>
            <a:endParaRPr lang="en-AU" sz="1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Don Bradley, Sandy Cape Lighthouse Conservation Association</a:t>
            </a:r>
            <a:endParaRPr lang="en-AU" sz="1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Lesley Bradley, Sandy Cape Lighthouse Conservation Association</a:t>
            </a:r>
            <a:endParaRPr lang="en-AU" sz="1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Jenn Firn, Queensland University of Technology</a:t>
            </a:r>
            <a:endParaRPr lang="en-AU" sz="1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Lyn Wallace, Queensland Department of Environment and Science</a:t>
            </a:r>
            <a:endParaRPr lang="en-AU" sz="1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Colin Zemek, Fraser Coast Council</a:t>
            </a:r>
            <a:endParaRPr lang="en-AU" sz="1400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Jason Reberger, Queensland Department of Resources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Tom Kompas, Andrew Robinson and Kelly de Bie, CEBRA</a:t>
            </a:r>
            <a:r>
              <a:rPr lang="en-US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AU" sz="1400" i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AU" sz="1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Ian Thompson, Elyse Herrald-Woods and Andrew Pearce at the Environmental Biosecurity Office. </a:t>
            </a:r>
            <a:endParaRPr lang="en-AU" sz="14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B910F7-4CB7-445C-AF78-154980F87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13" y="1773810"/>
            <a:ext cx="2933700" cy="293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305201-7FAC-439C-AE1A-7083E9B9E124}"/>
              </a:ext>
            </a:extLst>
          </p:cNvPr>
          <p:cNvSpPr txBox="1"/>
          <p:nvPr/>
        </p:nvSpPr>
        <p:spPr>
          <a:xfrm>
            <a:off x="8293913" y="4830889"/>
            <a:ext cx="3009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00" dirty="0"/>
              <a:t>Illustration by Tania </a:t>
            </a:r>
            <a:r>
              <a:rPr lang="en-AU" sz="1000" dirty="0" err="1"/>
              <a:t>Erzinger</a:t>
            </a:r>
            <a:r>
              <a:rPr lang="en-AU" sz="1000" dirty="0"/>
              <a:t> from the book </a:t>
            </a:r>
            <a:r>
              <a:rPr lang="en-AU" sz="1000" i="1" dirty="0"/>
              <a:t>Dingo in the Dark</a:t>
            </a:r>
            <a:r>
              <a:rPr lang="en-AU" sz="1000" dirty="0"/>
              <a:t>, written by Sally Morgan.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562812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FA293-804F-440E-B068-BE2666B470E5}"/>
              </a:ext>
            </a:extLst>
          </p:cNvPr>
          <p:cNvSpPr txBox="1"/>
          <p:nvPr/>
        </p:nvSpPr>
        <p:spPr>
          <a:xfrm>
            <a:off x="565609" y="3011478"/>
            <a:ext cx="6457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project report and excel-based tools are available at</a:t>
            </a:r>
          </a:p>
          <a:p>
            <a:r>
              <a:rPr lang="en-AU" dirty="0">
                <a:hlinkClick r:id="rId2"/>
              </a:rPr>
              <a:t>https://cebra.unimelb.edu.au/engage/reports/decision-making</a:t>
            </a:r>
            <a:r>
              <a:rPr lang="en-AU" dirty="0"/>
              <a:t> </a:t>
            </a:r>
          </a:p>
          <a:p>
            <a:endParaRPr lang="en-AU" dirty="0"/>
          </a:p>
          <a:p>
            <a:r>
              <a:rPr lang="en-AU" dirty="0"/>
              <a:t>Note that the approach and tools are not limited to islands or World Heritage Areas. With minor modification they can be used for any conservation reserve, terrestrial or marine.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A6ADA5-E57C-4ECE-B25F-131436254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07" y="1565404"/>
            <a:ext cx="3200400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A17AAE-C964-4AD4-A345-5FA130FB839E}"/>
              </a:ext>
            </a:extLst>
          </p:cNvPr>
          <p:cNvSpPr txBox="1"/>
          <p:nvPr/>
        </p:nvSpPr>
        <p:spPr>
          <a:xfrm>
            <a:off x="7305772" y="4765804"/>
            <a:ext cx="3375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00" dirty="0"/>
              <a:t>Illustration by Tania </a:t>
            </a:r>
            <a:r>
              <a:rPr lang="en-AU" sz="1000" dirty="0" err="1"/>
              <a:t>Erzinger</a:t>
            </a:r>
            <a:r>
              <a:rPr lang="en-AU" sz="1000" dirty="0"/>
              <a:t> from the book </a:t>
            </a:r>
            <a:r>
              <a:rPr lang="en-AU" sz="1000" i="1" dirty="0"/>
              <a:t>Dingo in the Dark</a:t>
            </a:r>
            <a:r>
              <a:rPr lang="en-AU" sz="1000" dirty="0"/>
              <a:t>, written by Sally Morgan.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94176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7FA293-804F-440E-B068-BE2666B470E5}"/>
              </a:ext>
            </a:extLst>
          </p:cNvPr>
          <p:cNvSpPr txBox="1"/>
          <p:nvPr/>
        </p:nvSpPr>
        <p:spPr>
          <a:xfrm>
            <a:off x="1491790" y="2790153"/>
            <a:ext cx="464216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Witty </a:t>
            </a:r>
            <a:r>
              <a:rPr lang="en-AU" b="1" dirty="0"/>
              <a:t>questions</a:t>
            </a:r>
            <a:r>
              <a:rPr lang="en-AU" dirty="0"/>
              <a:t> and fumbling </a:t>
            </a:r>
            <a:r>
              <a:rPr lang="en-AU" b="1" dirty="0"/>
              <a:t>answers </a:t>
            </a:r>
            <a:endParaRPr lang="en-AU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/>
              <a:t>Discussion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1400" dirty="0"/>
              <a:t>Would you use this?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AU" sz="1400" dirty="0"/>
              <a:t>What needs to happen to make it readily useable?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A6ADA5-E57C-4ECE-B25F-131436254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123" y="1828800"/>
            <a:ext cx="3200400" cy="3200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A17AAE-C964-4AD4-A345-5FA130FB839E}"/>
              </a:ext>
            </a:extLst>
          </p:cNvPr>
          <p:cNvSpPr txBox="1"/>
          <p:nvPr/>
        </p:nvSpPr>
        <p:spPr>
          <a:xfrm>
            <a:off x="6386388" y="5029200"/>
            <a:ext cx="3375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00" dirty="0"/>
              <a:t>Illustration by Tania </a:t>
            </a:r>
            <a:r>
              <a:rPr lang="en-AU" sz="1000" dirty="0" err="1"/>
              <a:t>Erzinger</a:t>
            </a:r>
            <a:r>
              <a:rPr lang="en-AU" sz="1000" dirty="0"/>
              <a:t> from the book </a:t>
            </a:r>
            <a:r>
              <a:rPr lang="en-AU" sz="1000" i="1" dirty="0"/>
              <a:t>Dingo in the Dark</a:t>
            </a:r>
            <a:r>
              <a:rPr lang="en-AU" sz="1000" dirty="0"/>
              <a:t>, written by Sally Morgan. </a:t>
            </a:r>
            <a:endParaRPr lang="en-US" sz="1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7EDBB9-AC29-46D6-84FD-4ADAAD0DB854}"/>
              </a:ext>
            </a:extLst>
          </p:cNvPr>
          <p:cNvCxnSpPr>
            <a:cxnSpLocks/>
          </p:cNvCxnSpPr>
          <p:nvPr/>
        </p:nvCxnSpPr>
        <p:spPr>
          <a:xfrm>
            <a:off x="256310" y="711200"/>
            <a:ext cx="11702473" cy="0"/>
          </a:xfrm>
          <a:prstGeom prst="line">
            <a:avLst/>
          </a:prstGeom>
          <a:ln w="476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CBEF548-B0E1-4996-BA57-56A6B9C4E5F8}"/>
              </a:ext>
            </a:extLst>
          </p:cNvPr>
          <p:cNvSpPr/>
          <p:nvPr/>
        </p:nvSpPr>
        <p:spPr>
          <a:xfrm>
            <a:off x="6423892" y="246061"/>
            <a:ext cx="55348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1" u="none" strike="noStrike" baseline="0" dirty="0">
                <a:latin typeface="Calibri-Bold"/>
              </a:rPr>
              <a:t>over to you</a:t>
            </a:r>
            <a:endParaRPr lang="en-AU" sz="1600" i="1" dirty="0"/>
          </a:p>
        </p:txBody>
      </p:sp>
    </p:spTree>
    <p:extLst>
      <p:ext uri="{BB962C8B-B14F-4D97-AF65-F5344CB8AC3E}">
        <p14:creationId xmlns:p14="http://schemas.microsoft.com/office/powerpoint/2010/main" val="3508219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0092FF-ACC3-4810-8D1B-B13DF289119F}"/>
              </a:ext>
            </a:extLst>
          </p:cNvPr>
          <p:cNvCxnSpPr>
            <a:cxnSpLocks/>
          </p:cNvCxnSpPr>
          <p:nvPr/>
        </p:nvCxnSpPr>
        <p:spPr>
          <a:xfrm>
            <a:off x="256310" y="711200"/>
            <a:ext cx="11702473" cy="0"/>
          </a:xfrm>
          <a:prstGeom prst="line">
            <a:avLst/>
          </a:prstGeom>
          <a:ln w="476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54D421-8EC6-481A-8432-66964C62ED5F}"/>
              </a:ext>
            </a:extLst>
          </p:cNvPr>
          <p:cNvSpPr/>
          <p:nvPr/>
        </p:nvSpPr>
        <p:spPr>
          <a:xfrm>
            <a:off x="6423892" y="246061"/>
            <a:ext cx="55348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1" u="none" strike="noStrike" baseline="0" dirty="0">
                <a:latin typeface="Calibri-Bold"/>
              </a:rPr>
              <a:t>outline</a:t>
            </a:r>
            <a:endParaRPr lang="en-AU" sz="16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B67775-2F7C-426B-8860-D0D332352175}"/>
              </a:ext>
            </a:extLst>
          </p:cNvPr>
          <p:cNvSpPr txBox="1"/>
          <p:nvPr/>
        </p:nvSpPr>
        <p:spPr>
          <a:xfrm>
            <a:off x="1607275" y="2277498"/>
            <a:ext cx="4429226" cy="2303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1400" b="1" dirty="0"/>
              <a:t>Prefacing comments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1400" b="1" dirty="0"/>
              <a:t>Decision support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1400" b="1" dirty="0"/>
              <a:t>Risk assessment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AU" sz="1400" b="1" dirty="0"/>
              <a:t>Over to you – Q &amp; A and discussion around adoption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endParaRPr lang="en-AU" sz="1400" b="1" i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057C29B-701D-481C-82D0-FE8A3DF25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892" y="2092196"/>
            <a:ext cx="2000250" cy="20002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9EE641E-7B29-45DD-90B5-7CFD97E6A8A8}"/>
              </a:ext>
            </a:extLst>
          </p:cNvPr>
          <p:cNvSpPr txBox="1"/>
          <p:nvPr/>
        </p:nvSpPr>
        <p:spPr>
          <a:xfrm>
            <a:off x="6489881" y="4092446"/>
            <a:ext cx="20002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000" dirty="0"/>
              <a:t>Illustration by Tania </a:t>
            </a:r>
            <a:r>
              <a:rPr lang="en-AU" sz="1000" dirty="0" err="1"/>
              <a:t>Erzinger</a:t>
            </a:r>
            <a:r>
              <a:rPr lang="en-AU" sz="1000" dirty="0"/>
              <a:t> from the book </a:t>
            </a:r>
            <a:r>
              <a:rPr lang="en-AU" sz="1000" i="1" dirty="0"/>
              <a:t>Dingo in the Dark</a:t>
            </a:r>
            <a:r>
              <a:rPr lang="en-AU" sz="1000" dirty="0"/>
              <a:t>, written by Sally Morgan.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924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37EB4604-8146-4CDE-BCED-FA59C8C1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539" y="3560953"/>
            <a:ext cx="418937" cy="62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DC768E54-69F6-4844-8B00-1AD1C40E8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286000"/>
            <a:ext cx="790304" cy="56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F877EE0-6196-4C83-B3A4-2C8729E56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428" y="3014593"/>
            <a:ext cx="427048" cy="41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an Thompson">
            <a:extLst>
              <a:ext uri="{FF2B5EF4-FFF2-40B4-BE49-F238E27FC236}">
                <a16:creationId xmlns:a16="http://schemas.microsoft.com/office/drawing/2014/main" id="{B823CF28-24D1-4513-831F-6EB177BD7D93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925293"/>
            <a:ext cx="1677035" cy="25158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1B129A-54FE-4323-A8D8-7785DC085815}"/>
              </a:ext>
            </a:extLst>
          </p:cNvPr>
          <p:cNvSpPr/>
          <p:nvPr/>
        </p:nvSpPr>
        <p:spPr>
          <a:xfrm>
            <a:off x="2664958" y="4564231"/>
            <a:ext cx="2745243" cy="543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Ian Thompson, (former) Chief Environmental Biosecurity Officer 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47D299D-FF0D-4425-AB54-2A70AF9FF2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76400"/>
            <a:ext cx="2144268" cy="32004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0092FF-ACC3-4810-8D1B-B13DF289119F}"/>
              </a:ext>
            </a:extLst>
          </p:cNvPr>
          <p:cNvCxnSpPr>
            <a:cxnSpLocks/>
          </p:cNvCxnSpPr>
          <p:nvPr/>
        </p:nvCxnSpPr>
        <p:spPr>
          <a:xfrm>
            <a:off x="256310" y="711200"/>
            <a:ext cx="11702473" cy="0"/>
          </a:xfrm>
          <a:prstGeom prst="line">
            <a:avLst/>
          </a:prstGeom>
          <a:ln w="476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54D421-8EC6-481A-8432-66964C62ED5F}"/>
              </a:ext>
            </a:extLst>
          </p:cNvPr>
          <p:cNvSpPr/>
          <p:nvPr/>
        </p:nvSpPr>
        <p:spPr>
          <a:xfrm>
            <a:off x="6423892" y="246061"/>
            <a:ext cx="55348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1" u="none" strike="noStrike" baseline="0" dirty="0">
                <a:latin typeface="Calibri-Bold"/>
              </a:rPr>
              <a:t>1. prefacing comments – origins of the project</a:t>
            </a:r>
            <a:endParaRPr lang="en-AU" sz="1600" i="1" dirty="0"/>
          </a:p>
        </p:txBody>
      </p:sp>
    </p:spTree>
    <p:extLst>
      <p:ext uri="{BB962C8B-B14F-4D97-AF65-F5344CB8AC3E}">
        <p14:creationId xmlns:p14="http://schemas.microsoft.com/office/powerpoint/2010/main" val="1326280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0092FF-ACC3-4810-8D1B-B13DF289119F}"/>
              </a:ext>
            </a:extLst>
          </p:cNvPr>
          <p:cNvCxnSpPr>
            <a:cxnSpLocks/>
          </p:cNvCxnSpPr>
          <p:nvPr/>
        </p:nvCxnSpPr>
        <p:spPr>
          <a:xfrm>
            <a:off x="256310" y="711200"/>
            <a:ext cx="11702473" cy="0"/>
          </a:xfrm>
          <a:prstGeom prst="line">
            <a:avLst/>
          </a:prstGeom>
          <a:ln w="476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54D421-8EC6-481A-8432-66964C62ED5F}"/>
              </a:ext>
            </a:extLst>
          </p:cNvPr>
          <p:cNvSpPr/>
          <p:nvPr/>
        </p:nvSpPr>
        <p:spPr>
          <a:xfrm>
            <a:off x="6423892" y="248170"/>
            <a:ext cx="55348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1" u="none" strike="noStrike" baseline="0" dirty="0">
                <a:latin typeface="Calibri-Bold"/>
              </a:rPr>
              <a:t>1. prefacing comments – conservation need not be small fry</a:t>
            </a:r>
            <a:endParaRPr lang="en-AU" sz="16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78A7A5-2D6F-431B-A6A4-CE45FF95214C}"/>
              </a:ext>
            </a:extLst>
          </p:cNvPr>
          <p:cNvSpPr txBox="1"/>
          <p:nvPr/>
        </p:nvSpPr>
        <p:spPr>
          <a:xfrm>
            <a:off x="503077" y="4045257"/>
            <a:ext cx="45119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>
                <a:latin typeface="STIXGeneral-Regular"/>
              </a:rPr>
              <a:t>…</a:t>
            </a:r>
            <a:r>
              <a:rPr lang="en-US" sz="1600" b="0" i="1" u="none" strike="noStrike" baseline="0" dirty="0">
                <a:latin typeface="STIXGeneral-Regular"/>
              </a:rPr>
              <a:t>by collating disparate published budget figures of Australian governments, we show that annual spending on targeted threatened species recovery is around U.S.$92m (AU$122m)…about 15% of what is needed to avoid extinctions and recover threatened species…</a:t>
            </a:r>
            <a:endParaRPr lang="en-AU" sz="1600" i="1" dirty="0"/>
          </a:p>
        </p:txBody>
      </p:sp>
      <p:pic>
        <p:nvPicPr>
          <p:cNvPr id="15" name="Picture 1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0DD8E8B-7B6A-4152-89E2-D8853C35E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25103"/>
            <a:ext cx="5822493" cy="2393014"/>
          </a:xfrm>
          <a:prstGeom prst="rect">
            <a:avLst/>
          </a:prstGeom>
        </p:spPr>
      </p:pic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431DA37-1141-4F27-BCA9-B43772DED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77" y="1625103"/>
            <a:ext cx="4782218" cy="22910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A7637F-6278-404E-A1C4-7514E79907F9}"/>
              </a:ext>
            </a:extLst>
          </p:cNvPr>
          <p:cNvSpPr txBox="1"/>
          <p:nvPr/>
        </p:nvSpPr>
        <p:spPr>
          <a:xfrm>
            <a:off x="6096000" y="4118586"/>
            <a:ext cx="55134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600" i="1" dirty="0"/>
              <a:t>Clustered robust meta-regression analysis is applied to 109 willingness to pay (WTP) estimates for threatened species from 47 stated-preference studies in 19 countries….Average total present value of WTP was $414/household (in 2016 US dollars)…</a:t>
            </a:r>
          </a:p>
        </p:txBody>
      </p:sp>
    </p:spTree>
    <p:extLst>
      <p:ext uri="{BB962C8B-B14F-4D97-AF65-F5344CB8AC3E}">
        <p14:creationId xmlns:p14="http://schemas.microsoft.com/office/powerpoint/2010/main" val="143110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C610C0-96C2-4B6D-915C-E279545CD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8601"/>
            <a:ext cx="9144000" cy="59652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A1BEF0-B445-4511-8953-EF3AF9419F1C}"/>
              </a:ext>
            </a:extLst>
          </p:cNvPr>
          <p:cNvSpPr txBox="1"/>
          <p:nvPr/>
        </p:nvSpPr>
        <p:spPr>
          <a:xfrm>
            <a:off x="4267201" y="6351441"/>
            <a:ext cx="6164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400" dirty="0"/>
              <a:t>Source: </a:t>
            </a:r>
            <a:r>
              <a:rPr lang="en-US" sz="1400" dirty="0"/>
              <a:t>Biosecurity Victoria (2010) </a:t>
            </a:r>
            <a:r>
              <a:rPr lang="en-US" sz="1400" i="1" dirty="0"/>
              <a:t>Invasive Plants and Animals Policy Framework</a:t>
            </a:r>
            <a:endParaRPr lang="en-AU" sz="1400" i="1" dirty="0"/>
          </a:p>
        </p:txBody>
      </p:sp>
    </p:spTree>
    <p:extLst>
      <p:ext uri="{BB962C8B-B14F-4D97-AF65-F5344CB8AC3E}">
        <p14:creationId xmlns:p14="http://schemas.microsoft.com/office/powerpoint/2010/main" val="207002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0092FF-ACC3-4810-8D1B-B13DF289119F}"/>
              </a:ext>
            </a:extLst>
          </p:cNvPr>
          <p:cNvCxnSpPr>
            <a:cxnSpLocks/>
          </p:cNvCxnSpPr>
          <p:nvPr/>
        </p:nvCxnSpPr>
        <p:spPr>
          <a:xfrm>
            <a:off x="256310" y="711200"/>
            <a:ext cx="11702473" cy="0"/>
          </a:xfrm>
          <a:prstGeom prst="line">
            <a:avLst/>
          </a:prstGeom>
          <a:ln w="476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54D421-8EC6-481A-8432-66964C62ED5F}"/>
              </a:ext>
            </a:extLst>
          </p:cNvPr>
          <p:cNvSpPr/>
          <p:nvPr/>
        </p:nvSpPr>
        <p:spPr>
          <a:xfrm>
            <a:off x="2243579" y="248170"/>
            <a:ext cx="9715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1" u="none" strike="noStrike" baseline="0" dirty="0">
                <a:latin typeface="Calibri-Bold"/>
              </a:rPr>
              <a:t>1. prefacing comments – the risk matrix is a shabby tool for assessing the merit of investment in biosecurity </a:t>
            </a:r>
            <a:endParaRPr lang="en-AU" sz="16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AB7934-C960-4ABA-B10B-85CD26873AC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12017" y="2067508"/>
            <a:ext cx="5610225" cy="2854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AE36C2-7B41-49B2-A463-00566E0C8E38}"/>
              </a:ext>
            </a:extLst>
          </p:cNvPr>
          <p:cNvSpPr txBox="1"/>
          <p:nvPr/>
        </p:nvSpPr>
        <p:spPr>
          <a:xfrm>
            <a:off x="312017" y="4922468"/>
            <a:ext cx="5169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AECOM (2016). Lord Howe Island Biosecurity Strategy 2016. </a:t>
            </a:r>
            <a:endParaRPr lang="en-A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CE7733-65EE-4D3B-8E08-CB216F3AD0B4}"/>
              </a:ext>
            </a:extLst>
          </p:cNvPr>
          <p:cNvSpPr txBox="1"/>
          <p:nvPr/>
        </p:nvSpPr>
        <p:spPr>
          <a:xfrm>
            <a:off x="6017201" y="2070573"/>
            <a:ext cx="6020828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1600" dirty="0"/>
              <a:t>Applications typically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assess risk posed by a set of pests and pathogens in the absence of additional measures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identify risks that are considered intolerable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identify actions that might help mitigate these risks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600" dirty="0"/>
          </a:p>
          <a:p>
            <a:pPr>
              <a:spcAft>
                <a:spcPts val="600"/>
              </a:spcAft>
            </a:pPr>
            <a:r>
              <a:rPr lang="en-AU" sz="1600" dirty="0"/>
              <a:t>What’s often missing is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an account of the aggregate risk to key values from multiple pests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estimates of the effectiveness of actions, and their costs </a:t>
            </a:r>
          </a:p>
        </p:txBody>
      </p:sp>
    </p:spTree>
    <p:extLst>
      <p:ext uri="{BB962C8B-B14F-4D97-AF65-F5344CB8AC3E}">
        <p14:creationId xmlns:p14="http://schemas.microsoft.com/office/powerpoint/2010/main" val="152470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0092FF-ACC3-4810-8D1B-B13DF289119F}"/>
              </a:ext>
            </a:extLst>
          </p:cNvPr>
          <p:cNvCxnSpPr>
            <a:cxnSpLocks/>
          </p:cNvCxnSpPr>
          <p:nvPr/>
        </p:nvCxnSpPr>
        <p:spPr>
          <a:xfrm>
            <a:off x="256310" y="711200"/>
            <a:ext cx="11702473" cy="0"/>
          </a:xfrm>
          <a:prstGeom prst="line">
            <a:avLst/>
          </a:prstGeom>
          <a:ln w="476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54D421-8EC6-481A-8432-66964C62ED5F}"/>
              </a:ext>
            </a:extLst>
          </p:cNvPr>
          <p:cNvSpPr/>
          <p:nvPr/>
        </p:nvSpPr>
        <p:spPr>
          <a:xfrm>
            <a:off x="2243579" y="248170"/>
            <a:ext cx="9715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1" dirty="0">
                <a:latin typeface="Calibri-Bold"/>
              </a:rPr>
              <a:t>2. d</a:t>
            </a:r>
            <a:r>
              <a:rPr lang="en-US" sz="1600" b="1" i="1" u="none" strike="noStrike" baseline="0" dirty="0">
                <a:latin typeface="Calibri-Bold"/>
              </a:rPr>
              <a:t>ecision support</a:t>
            </a:r>
            <a:endParaRPr lang="en-AU" sz="1600" i="1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F2A26425-2C33-4957-995D-F4B873650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6" y="2636683"/>
            <a:ext cx="5298281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3CC9F39D-A06D-424E-ABD3-49525CAC1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375" y="1767527"/>
            <a:ext cx="5429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600" b="1" dirty="0">
                <a:cs typeface="Arial" charset="0"/>
              </a:rPr>
              <a:t>Structured decision-making</a:t>
            </a:r>
          </a:p>
          <a:p>
            <a:pPr eaLnBrk="1" hangingPunct="1">
              <a:defRPr/>
            </a:pPr>
            <a:r>
              <a:rPr lang="en-GB" sz="1600" dirty="0">
                <a:cs typeface="Arial" charset="0"/>
              </a:rPr>
              <a:t>A formalization of common sense for decision problems which are too complex for informal use of common sense.</a:t>
            </a:r>
          </a:p>
        </p:txBody>
      </p:sp>
    </p:spTree>
    <p:extLst>
      <p:ext uri="{BB962C8B-B14F-4D97-AF65-F5344CB8AC3E}">
        <p14:creationId xmlns:p14="http://schemas.microsoft.com/office/powerpoint/2010/main" val="324407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30092FF-ACC3-4810-8D1B-B13DF289119F}"/>
              </a:ext>
            </a:extLst>
          </p:cNvPr>
          <p:cNvCxnSpPr>
            <a:cxnSpLocks/>
          </p:cNvCxnSpPr>
          <p:nvPr/>
        </p:nvCxnSpPr>
        <p:spPr>
          <a:xfrm>
            <a:off x="256310" y="711200"/>
            <a:ext cx="11702473" cy="0"/>
          </a:xfrm>
          <a:prstGeom prst="line">
            <a:avLst/>
          </a:prstGeom>
          <a:ln w="4762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54D421-8EC6-481A-8432-66964C62ED5F}"/>
              </a:ext>
            </a:extLst>
          </p:cNvPr>
          <p:cNvSpPr/>
          <p:nvPr/>
        </p:nvSpPr>
        <p:spPr>
          <a:xfrm>
            <a:off x="2243579" y="248170"/>
            <a:ext cx="9715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i="1" dirty="0">
                <a:latin typeface="Calibri-Bold"/>
              </a:rPr>
              <a:t>2. d</a:t>
            </a:r>
            <a:r>
              <a:rPr lang="en-US" sz="1600" b="1" i="1" u="none" strike="noStrike" baseline="0" dirty="0">
                <a:latin typeface="Calibri-Bold"/>
              </a:rPr>
              <a:t>ecision support - objectives</a:t>
            </a:r>
            <a:endParaRPr lang="en-AU" sz="1600" i="1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C8AD483-1720-494F-9556-33CE87BF2A04}"/>
              </a:ext>
            </a:extLst>
          </p:cNvPr>
          <p:cNvGraphicFramePr>
            <a:graphicFrameLocks noGrp="1"/>
          </p:cNvGraphicFramePr>
          <p:nvPr/>
        </p:nvGraphicFramePr>
        <p:xfrm>
          <a:off x="348792" y="1447801"/>
          <a:ext cx="11472420" cy="449579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142818">
                  <a:extLst>
                    <a:ext uri="{9D8B030D-6E8A-4147-A177-3AD203B41FA5}">
                      <a16:colId xmlns:a16="http://schemas.microsoft.com/office/drawing/2014/main" val="186574316"/>
                    </a:ext>
                  </a:extLst>
                </a:gridCol>
                <a:gridCol w="5265132">
                  <a:extLst>
                    <a:ext uri="{9D8B030D-6E8A-4147-A177-3AD203B41FA5}">
                      <a16:colId xmlns:a16="http://schemas.microsoft.com/office/drawing/2014/main" val="1191728797"/>
                    </a:ext>
                  </a:extLst>
                </a:gridCol>
                <a:gridCol w="2064470">
                  <a:extLst>
                    <a:ext uri="{9D8B030D-6E8A-4147-A177-3AD203B41FA5}">
                      <a16:colId xmlns:a16="http://schemas.microsoft.com/office/drawing/2014/main" val="665796329"/>
                    </a:ext>
                  </a:extLst>
                </a:gridCol>
              </a:tblGrid>
              <a:tr h="499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Objective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Attribute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Preference direction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extLst>
                  <a:ext uri="{0D108BD9-81ED-4DB2-BD59-A6C34878D82A}">
                    <a16:rowId xmlns:a16="http://schemas.microsoft.com/office/drawing/2014/main" val="2288443419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Rainforest - OUV (vii, viii, ix)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Index of adverse impact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less is better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extLst>
                  <a:ext uri="{0D108BD9-81ED-4DB2-BD59-A6C34878D82A}">
                    <a16:rowId xmlns:a16="http://schemas.microsoft.com/office/drawing/2014/main" val="1709382668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Heath - OUV (ix)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Index of adverse impact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less is better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extLst>
                  <a:ext uri="{0D108BD9-81ED-4DB2-BD59-A6C34878D82A}">
                    <a16:rowId xmlns:a16="http://schemas.microsoft.com/office/drawing/2014/main" val="3655125192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Perched lakes - OUV (vii, viii)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Index of adverse impact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less is better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extLst>
                  <a:ext uri="{0D108BD9-81ED-4DB2-BD59-A6C34878D82A}">
                    <a16:rowId xmlns:a16="http://schemas.microsoft.com/office/drawing/2014/main" val="1431165519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Fens  - OUV (ix)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Index of adverse impact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less is better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extLst>
                  <a:ext uri="{0D108BD9-81ED-4DB2-BD59-A6C34878D82A}">
                    <a16:rowId xmlns:a16="http://schemas.microsoft.com/office/drawing/2014/main" val="1625587789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 err="1">
                          <a:effectLst/>
                        </a:rPr>
                        <a:t>Butchulla</a:t>
                      </a:r>
                      <a:r>
                        <a:rPr lang="en-AU" sz="1600" dirty="0">
                          <a:effectLst/>
                        </a:rPr>
                        <a:t> connection to country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Person days/</a:t>
                      </a:r>
                      <a:r>
                        <a:rPr lang="en-AU" sz="1600" dirty="0" err="1">
                          <a:effectLst/>
                        </a:rPr>
                        <a:t>yr</a:t>
                      </a:r>
                      <a:r>
                        <a:rPr lang="en-AU" sz="1600" dirty="0">
                          <a:effectLst/>
                        </a:rPr>
                        <a:t> on country as a proportion of ask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more is better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extLst>
                  <a:ext uri="{0D108BD9-81ED-4DB2-BD59-A6C34878D82A}">
                    <a16:rowId xmlns:a16="http://schemas.microsoft.com/office/drawing/2014/main" val="1433252463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Butchulla economic opportunity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$k/</a:t>
                      </a:r>
                      <a:r>
                        <a:rPr lang="en-AU" sz="1600" dirty="0" err="1">
                          <a:effectLst/>
                        </a:rPr>
                        <a:t>yr</a:t>
                      </a:r>
                      <a:r>
                        <a:rPr lang="en-AU" sz="1600" dirty="0">
                          <a:effectLst/>
                        </a:rPr>
                        <a:t> work done by Butchulla Rangers as a proportion of ask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more is better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extLst>
                  <a:ext uri="{0D108BD9-81ED-4DB2-BD59-A6C34878D82A}">
                    <a16:rowId xmlns:a16="http://schemas.microsoft.com/office/drawing/2014/main" val="2638470024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Impact on visitor experience 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Constructed scale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>
                          <a:effectLst/>
                        </a:rPr>
                        <a:t>less is better</a:t>
                      </a:r>
                      <a:endParaRPr lang="en-A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extLst>
                  <a:ext uri="{0D108BD9-81ED-4DB2-BD59-A6C34878D82A}">
                    <a16:rowId xmlns:a16="http://schemas.microsoft.com/office/drawing/2014/main" val="4140892682"/>
                  </a:ext>
                </a:extLst>
              </a:tr>
              <a:tr h="4995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(Cost of risk mitigation measures)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($M)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1600" dirty="0">
                          <a:effectLst/>
                        </a:rPr>
                        <a:t>(Less is better)</a:t>
                      </a:r>
                      <a:endParaRPr lang="en-A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445" marR="67445" marT="0" marB="0" anchor="ctr"/>
                </a:tc>
                <a:extLst>
                  <a:ext uri="{0D108BD9-81ED-4DB2-BD59-A6C34878D82A}">
                    <a16:rowId xmlns:a16="http://schemas.microsoft.com/office/drawing/2014/main" val="3157656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6146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</TotalTime>
  <Words>1531</Words>
  <Application>Microsoft Office PowerPoint</Application>
  <PresentationFormat>Widescreen</PresentationFormat>
  <Paragraphs>190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Calibri-Bold</vt:lpstr>
      <vt:lpstr>Courier New</vt:lpstr>
      <vt:lpstr>STIXGeneral-Regular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Walshe</dc:creator>
  <cp:lastModifiedBy>Erica Kecorius</cp:lastModifiedBy>
  <cp:revision>2</cp:revision>
  <dcterms:created xsi:type="dcterms:W3CDTF">2022-02-04T04:40:36Z</dcterms:created>
  <dcterms:modified xsi:type="dcterms:W3CDTF">2022-06-02T06:31:47Z</dcterms:modified>
</cp:coreProperties>
</file>